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6"/>
  </p:notesMasterIdLst>
  <p:sldIdLst>
    <p:sldId id="256" r:id="rId2"/>
    <p:sldId id="259" r:id="rId3"/>
    <p:sldId id="293" r:id="rId4"/>
    <p:sldId id="316" r:id="rId5"/>
    <p:sldId id="317" r:id="rId6"/>
    <p:sldId id="257" r:id="rId7"/>
    <p:sldId id="303" r:id="rId8"/>
    <p:sldId id="288" r:id="rId9"/>
    <p:sldId id="294" r:id="rId10"/>
    <p:sldId id="304" r:id="rId11"/>
    <p:sldId id="260" r:id="rId12"/>
    <p:sldId id="296" r:id="rId13"/>
    <p:sldId id="273" r:id="rId14"/>
    <p:sldId id="262" r:id="rId15"/>
    <p:sldId id="305" r:id="rId16"/>
    <p:sldId id="271" r:id="rId17"/>
    <p:sldId id="272" r:id="rId18"/>
    <p:sldId id="291" r:id="rId19"/>
    <p:sldId id="274" r:id="rId20"/>
    <p:sldId id="264" r:id="rId21"/>
    <p:sldId id="277" r:id="rId22"/>
    <p:sldId id="300" r:id="rId23"/>
    <p:sldId id="279" r:id="rId24"/>
    <p:sldId id="280" r:id="rId25"/>
    <p:sldId id="282" r:id="rId26"/>
    <p:sldId id="306" r:id="rId27"/>
    <p:sldId id="283" r:id="rId28"/>
    <p:sldId id="284" r:id="rId29"/>
    <p:sldId id="297" r:id="rId30"/>
    <p:sldId id="298" r:id="rId31"/>
    <p:sldId id="307" r:id="rId32"/>
    <p:sldId id="308" r:id="rId33"/>
    <p:sldId id="310" r:id="rId34"/>
    <p:sldId id="309" r:id="rId35"/>
    <p:sldId id="311" r:id="rId36"/>
    <p:sldId id="292" r:id="rId37"/>
    <p:sldId id="266" r:id="rId38"/>
    <p:sldId id="267" r:id="rId39"/>
    <p:sldId id="286" r:id="rId40"/>
    <p:sldId id="301" r:id="rId41"/>
    <p:sldId id="302" r:id="rId42"/>
    <p:sldId id="287" r:id="rId43"/>
    <p:sldId id="313" r:id="rId44"/>
    <p:sldId id="314" r:id="rId4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aximized">
    <p:restoredLeft sz="34587" autoAdjust="0"/>
    <p:restoredTop sz="94629" autoAdjust="0"/>
  </p:normalViewPr>
  <p:slideViewPr>
    <p:cSldViewPr>
      <p:cViewPr>
        <p:scale>
          <a:sx n="110" d="100"/>
          <a:sy n="110" d="100"/>
        </p:scale>
        <p:origin x="-1644" y="-102"/>
      </p:cViewPr>
      <p:guideLst>
        <p:guide orient="horz" pos="2160"/>
        <p:guide pos="2880"/>
      </p:guideLst>
    </p:cSldViewPr>
  </p:slideViewPr>
  <p:outlineViewPr>
    <p:cViewPr>
      <p:scale>
        <a:sx n="33" d="100"/>
        <a:sy n="33" d="100"/>
      </p:scale>
      <p:origin x="0" y="3696"/>
    </p:cViewPr>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39A76F8-8A6C-4CE8-B038-DCDB25BA4CEC}" type="datetimeFigureOut">
              <a:rPr lang="en-GB" smtClean="0"/>
              <a:t>16/02/2016</a:t>
            </a:fld>
            <a:endParaRPr lang="en-GB"/>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DEE09D3-C570-46D2-A4ED-E56F15527F32}" type="slidenum">
              <a:rPr lang="en-GB" smtClean="0"/>
              <a:t>‹#›</a:t>
            </a:fld>
            <a:endParaRPr lang="en-GB"/>
          </a:p>
        </p:txBody>
      </p:sp>
    </p:spTree>
    <p:extLst>
      <p:ext uri="{BB962C8B-B14F-4D97-AF65-F5344CB8AC3E}">
        <p14:creationId xmlns:p14="http://schemas.microsoft.com/office/powerpoint/2010/main" val="614275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 Brian Klug - https://flic.kr/p/bt5yno</a:t>
            </a:r>
          </a:p>
          <a:p>
            <a:endParaRPr lang="en-GB" dirty="0"/>
          </a:p>
        </p:txBody>
      </p:sp>
      <p:sp>
        <p:nvSpPr>
          <p:cNvPr id="4" name="Slide Number Placeholder 3"/>
          <p:cNvSpPr>
            <a:spLocks noGrp="1"/>
          </p:cNvSpPr>
          <p:nvPr>
            <p:ph type="sldNum" sz="quarter" idx="10"/>
          </p:nvPr>
        </p:nvSpPr>
        <p:spPr/>
        <p:txBody>
          <a:bodyPr/>
          <a:lstStyle/>
          <a:p>
            <a:fld id="{EDEE09D3-C570-46D2-A4ED-E56F15527F32}" type="slidenum">
              <a:rPr lang="en-GB" smtClean="0"/>
              <a:t>4</a:t>
            </a:fld>
            <a:endParaRPr lang="en-GB"/>
          </a:p>
        </p:txBody>
      </p:sp>
    </p:spTree>
    <p:extLst>
      <p:ext uri="{BB962C8B-B14F-4D97-AF65-F5344CB8AC3E}">
        <p14:creationId xmlns:p14="http://schemas.microsoft.com/office/powerpoint/2010/main" val="35958409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http://primes.utm.edu/curios/page.php?number_id=1214</a:t>
            </a:r>
            <a:endParaRPr lang="en-GB" dirty="0"/>
          </a:p>
        </p:txBody>
      </p:sp>
      <p:sp>
        <p:nvSpPr>
          <p:cNvPr id="4" name="Slide Number Placeholder 3"/>
          <p:cNvSpPr>
            <a:spLocks noGrp="1"/>
          </p:cNvSpPr>
          <p:nvPr>
            <p:ph type="sldNum" sz="quarter" idx="10"/>
          </p:nvPr>
        </p:nvSpPr>
        <p:spPr/>
        <p:txBody>
          <a:bodyPr/>
          <a:lstStyle/>
          <a:p>
            <a:fld id="{EDEE09D3-C570-46D2-A4ED-E56F15527F32}" type="slidenum">
              <a:rPr lang="en-GB" smtClean="0"/>
              <a:t>33</a:t>
            </a:fld>
            <a:endParaRPr lang="en-GB"/>
          </a:p>
        </p:txBody>
      </p:sp>
    </p:spTree>
    <p:extLst>
      <p:ext uri="{BB962C8B-B14F-4D97-AF65-F5344CB8AC3E}">
        <p14:creationId xmlns:p14="http://schemas.microsoft.com/office/powerpoint/2010/main" val="2291367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http://www.extremetech.com/computing/155805-illegal-numbers-can-you-break-the-law-with-math</a:t>
            </a:r>
            <a:endParaRPr lang="en-GB" dirty="0"/>
          </a:p>
        </p:txBody>
      </p:sp>
      <p:sp>
        <p:nvSpPr>
          <p:cNvPr id="4" name="Slide Number Placeholder 3"/>
          <p:cNvSpPr>
            <a:spLocks noGrp="1"/>
          </p:cNvSpPr>
          <p:nvPr>
            <p:ph type="sldNum" sz="quarter" idx="10"/>
          </p:nvPr>
        </p:nvSpPr>
        <p:spPr/>
        <p:txBody>
          <a:bodyPr/>
          <a:lstStyle/>
          <a:p>
            <a:fld id="{EDEE09D3-C570-46D2-A4ED-E56F15527F32}" type="slidenum">
              <a:rPr lang="en-GB" smtClean="0"/>
              <a:t>34</a:t>
            </a:fld>
            <a:endParaRPr lang="en-GB"/>
          </a:p>
        </p:txBody>
      </p:sp>
    </p:spTree>
    <p:extLst>
      <p:ext uri="{BB962C8B-B14F-4D97-AF65-F5344CB8AC3E}">
        <p14:creationId xmlns:p14="http://schemas.microsoft.com/office/powerpoint/2010/main" val="5865884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GB"/>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p>
            <a:fld id="{87E88ECB-2833-4C6C-BC62-3D8A28E867D4}" type="datetimeFigureOut">
              <a:rPr lang="en-GB" smtClean="0"/>
              <a:t>16/02/2016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64FE9912-E400-4EC9-BD05-ACCD42C004D7}" type="slidenum">
              <a:rPr lang="en-GB" smtClean="0"/>
              <a:t>‹#›</a:t>
            </a:fld>
            <a:endParaRPr lang="en-GB"/>
          </a:p>
        </p:txBody>
      </p:sp>
    </p:spTree>
    <p:extLst>
      <p:ext uri="{BB962C8B-B14F-4D97-AF65-F5344CB8AC3E}">
        <p14:creationId xmlns:p14="http://schemas.microsoft.com/office/powerpoint/2010/main" val="5294527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87E88ECB-2833-4C6C-BC62-3D8A28E867D4}" type="datetimeFigureOut">
              <a:rPr lang="en-GB" smtClean="0"/>
              <a:t>16/02/2016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64FE9912-E400-4EC9-BD05-ACCD42C004D7}" type="slidenum">
              <a:rPr lang="en-GB" smtClean="0"/>
              <a:t>‹#›</a:t>
            </a:fld>
            <a:endParaRPr lang="en-GB"/>
          </a:p>
        </p:txBody>
      </p:sp>
    </p:spTree>
    <p:extLst>
      <p:ext uri="{BB962C8B-B14F-4D97-AF65-F5344CB8AC3E}">
        <p14:creationId xmlns:p14="http://schemas.microsoft.com/office/powerpoint/2010/main" val="18361342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87E88ECB-2833-4C6C-BC62-3D8A28E867D4}" type="datetimeFigureOut">
              <a:rPr lang="en-GB" smtClean="0"/>
              <a:t>16/02/2016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64FE9912-E400-4EC9-BD05-ACCD42C004D7}" type="slidenum">
              <a:rPr lang="en-GB" smtClean="0"/>
              <a:t>‹#›</a:t>
            </a:fld>
            <a:endParaRPr lang="en-GB"/>
          </a:p>
        </p:txBody>
      </p:sp>
    </p:spTree>
    <p:extLst>
      <p:ext uri="{BB962C8B-B14F-4D97-AF65-F5344CB8AC3E}">
        <p14:creationId xmlns:p14="http://schemas.microsoft.com/office/powerpoint/2010/main" val="18249064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87E88ECB-2833-4C6C-BC62-3D8A28E867D4}" type="datetimeFigureOut">
              <a:rPr lang="en-GB" smtClean="0"/>
              <a:t>16/02/2016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64FE9912-E400-4EC9-BD05-ACCD42C004D7}" type="slidenum">
              <a:rPr lang="en-GB" smtClean="0"/>
              <a:t>‹#›</a:t>
            </a:fld>
            <a:endParaRPr lang="en-GB"/>
          </a:p>
        </p:txBody>
      </p:sp>
    </p:spTree>
    <p:extLst>
      <p:ext uri="{BB962C8B-B14F-4D97-AF65-F5344CB8AC3E}">
        <p14:creationId xmlns:p14="http://schemas.microsoft.com/office/powerpoint/2010/main" val="14408157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7E88ECB-2833-4C6C-BC62-3D8A28E867D4}" type="datetimeFigureOut">
              <a:rPr lang="en-GB" smtClean="0"/>
              <a:t>16/02/2016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64FE9912-E400-4EC9-BD05-ACCD42C004D7}" type="slidenum">
              <a:rPr lang="en-GB" smtClean="0"/>
              <a:t>‹#›</a:t>
            </a:fld>
            <a:endParaRPr lang="en-GB"/>
          </a:p>
        </p:txBody>
      </p:sp>
    </p:spTree>
    <p:extLst>
      <p:ext uri="{BB962C8B-B14F-4D97-AF65-F5344CB8AC3E}">
        <p14:creationId xmlns:p14="http://schemas.microsoft.com/office/powerpoint/2010/main" val="26360860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p>
            <a:fld id="{87E88ECB-2833-4C6C-BC62-3D8A28E867D4}" type="datetimeFigureOut">
              <a:rPr lang="en-GB" smtClean="0"/>
              <a:t>16/02/2016</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64FE9912-E400-4EC9-BD05-ACCD42C004D7}" type="slidenum">
              <a:rPr lang="en-GB" smtClean="0"/>
              <a:t>‹#›</a:t>
            </a:fld>
            <a:endParaRPr lang="en-GB"/>
          </a:p>
        </p:txBody>
      </p:sp>
    </p:spTree>
    <p:extLst>
      <p:ext uri="{BB962C8B-B14F-4D97-AF65-F5344CB8AC3E}">
        <p14:creationId xmlns:p14="http://schemas.microsoft.com/office/powerpoint/2010/main" val="6475219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p>
            <a:fld id="{87E88ECB-2833-4C6C-BC62-3D8A28E867D4}" type="datetimeFigureOut">
              <a:rPr lang="en-GB" smtClean="0"/>
              <a:t>16/02/2016</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64FE9912-E400-4EC9-BD05-ACCD42C004D7}" type="slidenum">
              <a:rPr lang="en-GB" smtClean="0"/>
              <a:t>‹#›</a:t>
            </a:fld>
            <a:endParaRPr lang="en-GB"/>
          </a:p>
        </p:txBody>
      </p:sp>
    </p:spTree>
    <p:extLst>
      <p:ext uri="{BB962C8B-B14F-4D97-AF65-F5344CB8AC3E}">
        <p14:creationId xmlns:p14="http://schemas.microsoft.com/office/powerpoint/2010/main" val="26202834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p>
            <a:fld id="{87E88ECB-2833-4C6C-BC62-3D8A28E867D4}" type="datetimeFigureOut">
              <a:rPr lang="en-GB" smtClean="0"/>
              <a:t>16/02/2016</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64FE9912-E400-4EC9-BD05-ACCD42C004D7}" type="slidenum">
              <a:rPr lang="en-GB" smtClean="0"/>
              <a:t>‹#›</a:t>
            </a:fld>
            <a:endParaRPr lang="en-GB"/>
          </a:p>
        </p:txBody>
      </p:sp>
    </p:spTree>
    <p:extLst>
      <p:ext uri="{BB962C8B-B14F-4D97-AF65-F5344CB8AC3E}">
        <p14:creationId xmlns:p14="http://schemas.microsoft.com/office/powerpoint/2010/main" val="34404244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7E88ECB-2833-4C6C-BC62-3D8A28E867D4}" type="datetimeFigureOut">
              <a:rPr lang="en-GB" smtClean="0"/>
              <a:t>16/02/2016</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64FE9912-E400-4EC9-BD05-ACCD42C004D7}" type="slidenum">
              <a:rPr lang="en-GB" smtClean="0"/>
              <a:t>‹#›</a:t>
            </a:fld>
            <a:endParaRPr lang="en-GB"/>
          </a:p>
        </p:txBody>
      </p:sp>
    </p:spTree>
    <p:extLst>
      <p:ext uri="{BB962C8B-B14F-4D97-AF65-F5344CB8AC3E}">
        <p14:creationId xmlns:p14="http://schemas.microsoft.com/office/powerpoint/2010/main" val="41502288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7E88ECB-2833-4C6C-BC62-3D8A28E867D4}" type="datetimeFigureOut">
              <a:rPr lang="en-GB" smtClean="0"/>
              <a:t>16/02/2016</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64FE9912-E400-4EC9-BD05-ACCD42C004D7}" type="slidenum">
              <a:rPr lang="en-GB" smtClean="0"/>
              <a:t>‹#›</a:t>
            </a:fld>
            <a:endParaRPr lang="en-GB"/>
          </a:p>
        </p:txBody>
      </p:sp>
    </p:spTree>
    <p:extLst>
      <p:ext uri="{BB962C8B-B14F-4D97-AF65-F5344CB8AC3E}">
        <p14:creationId xmlns:p14="http://schemas.microsoft.com/office/powerpoint/2010/main" val="37577174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7E88ECB-2833-4C6C-BC62-3D8A28E867D4}" type="datetimeFigureOut">
              <a:rPr lang="en-GB" smtClean="0"/>
              <a:t>16/02/2016</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64FE9912-E400-4EC9-BD05-ACCD42C004D7}" type="slidenum">
              <a:rPr lang="en-GB" smtClean="0"/>
              <a:t>‹#›</a:t>
            </a:fld>
            <a:endParaRPr lang="en-GB"/>
          </a:p>
        </p:txBody>
      </p:sp>
    </p:spTree>
    <p:extLst>
      <p:ext uri="{BB962C8B-B14F-4D97-AF65-F5344CB8AC3E}">
        <p14:creationId xmlns:p14="http://schemas.microsoft.com/office/powerpoint/2010/main" val="4534766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GB"/>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7E88ECB-2833-4C6C-BC62-3D8A28E867D4}" type="datetimeFigureOut">
              <a:rPr lang="en-GB" smtClean="0"/>
              <a:t>16/02/2016</a:t>
            </a:fld>
            <a:endParaRPr lang="en-GB"/>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4FE9912-E400-4EC9-BD05-ACCD42C004D7}" type="slidenum">
              <a:rPr lang="en-GB" smtClean="0"/>
              <a:t>‹#›</a:t>
            </a:fld>
            <a:endParaRPr lang="en-GB"/>
          </a:p>
        </p:txBody>
      </p:sp>
    </p:spTree>
    <p:extLst>
      <p:ext uri="{BB962C8B-B14F-4D97-AF65-F5344CB8AC3E}">
        <p14:creationId xmlns:p14="http://schemas.microsoft.com/office/powerpoint/2010/main" val="129642260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3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0.gi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jpeg"/><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jpeg"/></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1.jpeg"/><Relationship Id="rId4" Type="http://schemas.openxmlformats.org/officeDocument/2006/relationships/image" Target="../media/image33.jpeg"/></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7.gif"/></Relationships>
</file>

<file path=ppt/slides/_rels/slide4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GB" sz="4000" dirty="0" smtClean="0"/>
              <a:t>The Methods of Modern Digital Pirates </a:t>
            </a:r>
            <a:r>
              <a:rPr lang="en-GB" dirty="0" smtClean="0"/>
              <a:t/>
            </a:r>
            <a:br>
              <a:rPr lang="en-GB" dirty="0" smtClean="0"/>
            </a:br>
            <a:r>
              <a:rPr lang="en-GB" sz="2700" dirty="0" smtClean="0"/>
              <a:t>OR</a:t>
            </a:r>
            <a:r>
              <a:rPr lang="en-GB" dirty="0" smtClean="0"/>
              <a:t/>
            </a:r>
            <a:br>
              <a:rPr lang="en-GB" dirty="0" smtClean="0"/>
            </a:br>
            <a:r>
              <a:rPr lang="en-GB" sz="2700" dirty="0" smtClean="0">
                <a:solidFill>
                  <a:schemeClr val="tx1">
                    <a:lumMod val="75000"/>
                    <a:lumOff val="25000"/>
                  </a:schemeClr>
                </a:solidFill>
              </a:rPr>
              <a:t>How to Pirate in 2016 (</a:t>
            </a:r>
            <a:r>
              <a:rPr lang="en-GB" sz="2700" dirty="0">
                <a:solidFill>
                  <a:schemeClr val="tx1">
                    <a:lumMod val="75000"/>
                    <a:lumOff val="25000"/>
                  </a:schemeClr>
                </a:solidFill>
              </a:rPr>
              <a:t>and not get caught)</a:t>
            </a:r>
            <a:r>
              <a:rPr lang="en-GB" dirty="0"/>
              <a:t/>
            </a:r>
            <a:br>
              <a:rPr lang="en-GB" dirty="0"/>
            </a:br>
            <a:endParaRPr lang="en-GB" dirty="0"/>
          </a:p>
        </p:txBody>
      </p:sp>
      <p:sp>
        <p:nvSpPr>
          <p:cNvPr id="3" name="Subtitle 2"/>
          <p:cNvSpPr>
            <a:spLocks noGrp="1"/>
          </p:cNvSpPr>
          <p:nvPr>
            <p:ph type="subTitle" idx="1"/>
          </p:nvPr>
        </p:nvSpPr>
        <p:spPr>
          <a:xfrm>
            <a:off x="1371600" y="4149080"/>
            <a:ext cx="6400800" cy="2708920"/>
          </a:xfrm>
        </p:spPr>
        <p:txBody>
          <a:bodyPr>
            <a:normAutofit fontScale="92500" lnSpcReduction="20000"/>
          </a:bodyPr>
          <a:lstStyle/>
          <a:p>
            <a:endParaRPr lang="en-GB" sz="2000" b="1" dirty="0"/>
          </a:p>
          <a:p>
            <a:r>
              <a:rPr lang="en-GB" sz="2000" b="1" dirty="0" smtClean="0"/>
              <a:t>Kieran </a:t>
            </a:r>
            <a:r>
              <a:rPr lang="en-GB" sz="2000" b="1" dirty="0" err="1" smtClean="0"/>
              <a:t>Rones</a:t>
            </a:r>
            <a:r>
              <a:rPr lang="en-GB" sz="2000" b="1" dirty="0" smtClean="0"/>
              <a:t> BSc MSc </a:t>
            </a:r>
            <a:r>
              <a:rPr lang="en-GB" sz="2000" b="1" dirty="0" err="1" smtClean="0"/>
              <a:t>MSc</a:t>
            </a:r>
            <a:endParaRPr lang="en-GB" sz="2000" b="1" dirty="0" smtClean="0"/>
          </a:p>
          <a:p>
            <a:r>
              <a:rPr lang="en-GB" sz="2000" b="1" dirty="0" smtClean="0"/>
              <a:t>Web Science DTC</a:t>
            </a:r>
          </a:p>
          <a:p>
            <a:r>
              <a:rPr lang="en-GB" sz="1500" b="1" dirty="0" smtClean="0"/>
              <a:t>kcr1g08@soton.ac.uk @</a:t>
            </a:r>
            <a:r>
              <a:rPr lang="en-GB" sz="1500" b="1" dirty="0" err="1" smtClean="0"/>
              <a:t>k_rones</a:t>
            </a:r>
            <a:r>
              <a:rPr lang="en-GB" sz="1500" b="1" dirty="0" smtClean="0"/>
              <a:t/>
            </a:r>
            <a:br>
              <a:rPr lang="en-GB" sz="1500" b="1" dirty="0" smtClean="0"/>
            </a:br>
            <a:r>
              <a:rPr lang="en-GB" sz="1900" b="1" dirty="0" smtClean="0"/>
              <a:t>Supervisors: Dr Craig Webber &amp; </a:t>
            </a:r>
            <a:r>
              <a:rPr lang="en-GB" sz="1900" b="1" dirty="0"/>
              <a:t>Dr Eleonora </a:t>
            </a:r>
            <a:r>
              <a:rPr lang="en-GB" sz="1900" b="1" dirty="0" err="1"/>
              <a:t>Rosati</a:t>
            </a:r>
            <a:r>
              <a:rPr lang="en-GB" sz="2000" dirty="0" smtClean="0"/>
              <a:t/>
            </a:r>
            <a:br>
              <a:rPr lang="en-GB" sz="2000" dirty="0" smtClean="0"/>
            </a:br>
            <a:r>
              <a:rPr lang="en-GB" sz="2000" dirty="0" smtClean="0"/>
              <a:t/>
            </a:r>
            <a:br>
              <a:rPr lang="en-GB" sz="2000" dirty="0" smtClean="0"/>
            </a:br>
            <a:r>
              <a:rPr lang="en-GB" sz="1800" dirty="0" smtClean="0"/>
              <a:t>I am not a lawyer.</a:t>
            </a:r>
            <a:br>
              <a:rPr lang="en-GB" sz="1800" dirty="0" smtClean="0"/>
            </a:br>
            <a:r>
              <a:rPr lang="en-GB" sz="1800" dirty="0" smtClean="0"/>
              <a:t>I take no responsibility if you actually get caught.</a:t>
            </a:r>
            <a:br>
              <a:rPr lang="en-GB" sz="1800" dirty="0" smtClean="0"/>
            </a:br>
            <a:r>
              <a:rPr lang="en-GB" sz="1800" dirty="0" smtClean="0"/>
              <a:t>Don’t Pirate. Pirating is bad. </a:t>
            </a:r>
            <a:endParaRPr lang="en-GB" sz="1400" dirty="0" smtClean="0"/>
          </a:p>
          <a:p>
            <a:endParaRPr lang="en-GB" sz="1400" dirty="0"/>
          </a:p>
          <a:p>
            <a:r>
              <a:rPr lang="en-GB" sz="1100" dirty="0" smtClean="0"/>
              <a:t>All images used under Fair Use.</a:t>
            </a:r>
            <a:endParaRPr lang="en-GB" sz="1100" dirty="0"/>
          </a:p>
        </p:txBody>
      </p:sp>
      <p:pic>
        <p:nvPicPr>
          <p:cNvPr id="17410" name="Picture 2" descr="http://upload.wikimedia.org/wikipedia/commons/thumb/7/78/Fair_use_logo.svg/197px-Fair_use_logo.svg.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03887" y="6449119"/>
            <a:ext cx="292249" cy="292249"/>
          </a:xfrm>
          <a:prstGeom prst="rect">
            <a:avLst/>
          </a:prstGeom>
          <a:noFill/>
          <a:extLst>
            <a:ext uri="{909E8E84-426E-40DD-AFC4-6F175D3DCCD1}">
              <a14:hiddenFill xmlns:a14="http://schemas.microsoft.com/office/drawing/2010/main">
                <a:solidFill>
                  <a:srgbClr val="FFFFFF"/>
                </a:solidFill>
              </a14:hiddenFill>
            </a:ext>
          </a:extLst>
        </p:spPr>
      </p:pic>
      <p:pic>
        <p:nvPicPr>
          <p:cNvPr id="17411" name="Picture 3" descr="C:\Users\Revy\Google Drive\PhD\Logos for WebSci Work\de_black_trans.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16824" y="5918607"/>
            <a:ext cx="1691680" cy="894769"/>
          </a:xfrm>
          <a:prstGeom prst="rect">
            <a:avLst/>
          </a:prstGeom>
          <a:noFill/>
          <a:extLst>
            <a:ext uri="{909E8E84-426E-40DD-AFC4-6F175D3DCCD1}">
              <a14:hiddenFill xmlns:a14="http://schemas.microsoft.com/office/drawing/2010/main">
                <a:solidFill>
                  <a:srgbClr val="FFFFFF"/>
                </a:solidFill>
              </a14:hiddenFill>
            </a:ext>
          </a:extLst>
        </p:spPr>
      </p:pic>
      <p:pic>
        <p:nvPicPr>
          <p:cNvPr id="17412"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0"/>
            <a:ext cx="2915816" cy="9883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5446556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764704"/>
            <a:ext cx="8229600" cy="5832648"/>
          </a:xfrm>
        </p:spPr>
        <p:txBody>
          <a:bodyPr>
            <a:normAutofit fontScale="92500" lnSpcReduction="10000"/>
          </a:bodyPr>
          <a:lstStyle/>
          <a:p>
            <a:pPr marL="0" indent="0">
              <a:buNone/>
            </a:pPr>
            <a:r>
              <a:rPr lang="en-GB" dirty="0" smtClean="0"/>
              <a:t>If your ISP contacts you, it is likely because they have received a letter from a copyright owner asking for your details (bill payers name and address) but refused to pass them on. </a:t>
            </a:r>
          </a:p>
          <a:p>
            <a:pPr marL="0" indent="0">
              <a:buNone/>
            </a:pPr>
            <a:endParaRPr lang="en-GB" dirty="0"/>
          </a:p>
          <a:p>
            <a:pPr marL="0" indent="0">
              <a:buNone/>
            </a:pPr>
            <a:r>
              <a:rPr lang="en-GB" dirty="0" smtClean="0"/>
              <a:t>If you instead receive one from a Copyright Troll then it is quite likely that your ISP passed on your information. </a:t>
            </a:r>
          </a:p>
          <a:p>
            <a:pPr marL="0" indent="0">
              <a:buNone/>
            </a:pPr>
            <a:endParaRPr lang="en-GB" dirty="0"/>
          </a:p>
          <a:p>
            <a:pPr marL="0" indent="0">
              <a:buNone/>
            </a:pPr>
            <a:r>
              <a:rPr lang="en-GB" dirty="0" smtClean="0"/>
              <a:t>Law </a:t>
            </a:r>
            <a:r>
              <a:rPr lang="en-GB" i="1" dirty="0" smtClean="0"/>
              <a:t>is</a:t>
            </a:r>
            <a:r>
              <a:rPr lang="en-GB" dirty="0" smtClean="0"/>
              <a:t> changing regarding whether rights holders can request this information but it remains unclear exactly how much evidence must be presented.</a:t>
            </a:r>
          </a:p>
        </p:txBody>
      </p:sp>
    </p:spTree>
    <p:extLst>
      <p:ext uri="{BB962C8B-B14F-4D97-AF65-F5344CB8AC3E}">
        <p14:creationId xmlns:p14="http://schemas.microsoft.com/office/powerpoint/2010/main" val="363763019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What does it mean to get “caught”?</a:t>
            </a:r>
            <a:endParaRPr lang="en-GB" dirty="0"/>
          </a:p>
        </p:txBody>
      </p:sp>
      <p:sp>
        <p:nvSpPr>
          <p:cNvPr id="3" name="Content Placeholder 2"/>
          <p:cNvSpPr>
            <a:spLocks noGrp="1"/>
          </p:cNvSpPr>
          <p:nvPr>
            <p:ph idx="1"/>
          </p:nvPr>
        </p:nvSpPr>
        <p:spPr>
          <a:xfrm>
            <a:off x="457200" y="1196752"/>
            <a:ext cx="8229600" cy="4997152"/>
          </a:xfrm>
        </p:spPr>
        <p:txBody>
          <a:bodyPr>
            <a:normAutofit/>
          </a:bodyPr>
          <a:lstStyle/>
          <a:p>
            <a:r>
              <a:rPr lang="en-GB" sz="2800" dirty="0" smtClean="0"/>
              <a:t>Because “caught” usually means “we identified your </a:t>
            </a:r>
            <a:r>
              <a:rPr lang="en-GB" sz="2800" b="1" dirty="0" smtClean="0"/>
              <a:t>household</a:t>
            </a:r>
            <a:r>
              <a:rPr lang="en-GB" sz="2800" dirty="0" smtClean="0"/>
              <a:t>” and not an </a:t>
            </a:r>
            <a:r>
              <a:rPr lang="en-GB" sz="2800" b="1" dirty="0" smtClean="0"/>
              <a:t>individual</a:t>
            </a:r>
            <a:r>
              <a:rPr lang="en-GB" sz="2800" dirty="0" smtClean="0"/>
              <a:t>, these accusations are almost exclusively dropped when challenged. It is difficult to prove which computer was used, never mind which person was using it at the time of the infringement.</a:t>
            </a:r>
            <a:br>
              <a:rPr lang="en-GB" sz="2800" dirty="0" smtClean="0"/>
            </a:br>
            <a:endParaRPr lang="en-GB" sz="2800" dirty="0" smtClean="0"/>
          </a:p>
          <a:p>
            <a:r>
              <a:rPr lang="en-GB" sz="2800" dirty="0" smtClean="0"/>
              <a:t>Copyright Trolls rely on pirates panicking and paying the smaller fine to avoid going to court and risking a larger cost. </a:t>
            </a:r>
          </a:p>
          <a:p>
            <a:endParaRPr lang="en-GB" dirty="0" smtClean="0"/>
          </a:p>
          <a:p>
            <a:pPr marL="457200" lvl="1" indent="0">
              <a:buNone/>
            </a:pPr>
            <a:endParaRPr lang="en-GB" dirty="0" smtClean="0"/>
          </a:p>
        </p:txBody>
      </p:sp>
      <p:sp>
        <p:nvSpPr>
          <p:cNvPr id="5" name="TextBox 4"/>
          <p:cNvSpPr txBox="1"/>
          <p:nvPr/>
        </p:nvSpPr>
        <p:spPr>
          <a:xfrm>
            <a:off x="1835696" y="5733256"/>
            <a:ext cx="6696744" cy="923330"/>
          </a:xfrm>
          <a:prstGeom prst="rect">
            <a:avLst/>
          </a:prstGeom>
          <a:noFill/>
        </p:spPr>
        <p:txBody>
          <a:bodyPr wrap="square" rtlCol="0">
            <a:spAutoFit/>
          </a:bodyPr>
          <a:lstStyle/>
          <a:p>
            <a:r>
              <a:rPr lang="en-GB" dirty="0" smtClean="0"/>
              <a:t>Paying the small cost could also be used to prove an acknowledgement of guilt allowing the group to proceed to larger fines regardless of whether or not you paid out already.</a:t>
            </a:r>
            <a:endParaRPr lang="en-GB" dirty="0"/>
          </a:p>
        </p:txBody>
      </p:sp>
    </p:spTree>
    <p:extLst>
      <p:ext uri="{BB962C8B-B14F-4D97-AF65-F5344CB8AC3E}">
        <p14:creationId xmlns:p14="http://schemas.microsoft.com/office/powerpoint/2010/main" val="110529947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What does it mean to get “caught”?</a:t>
            </a:r>
            <a:endParaRPr lang="en-GB" dirty="0"/>
          </a:p>
        </p:txBody>
      </p:sp>
      <p:sp>
        <p:nvSpPr>
          <p:cNvPr id="3" name="Content Placeholder 2"/>
          <p:cNvSpPr>
            <a:spLocks noGrp="1"/>
          </p:cNvSpPr>
          <p:nvPr>
            <p:ph idx="1"/>
          </p:nvPr>
        </p:nvSpPr>
        <p:spPr>
          <a:xfrm>
            <a:off x="457200" y="1600200"/>
            <a:ext cx="8229600" cy="4997152"/>
          </a:xfrm>
        </p:spPr>
        <p:txBody>
          <a:bodyPr>
            <a:normAutofit fontScale="92500" lnSpcReduction="10000"/>
          </a:bodyPr>
          <a:lstStyle/>
          <a:p>
            <a:pPr marL="0" indent="0">
              <a:buNone/>
            </a:pPr>
            <a:r>
              <a:rPr lang="en-GB" dirty="0" smtClean="0"/>
              <a:t>You might note that this means that some portion of the pirate activity (downloaders) is </a:t>
            </a:r>
            <a:r>
              <a:rPr lang="en-GB" b="1" dirty="0" smtClean="0"/>
              <a:t>rarely</a:t>
            </a:r>
            <a:r>
              <a:rPr lang="en-GB" dirty="0" smtClean="0"/>
              <a:t> officially “legally” punished as the smaller fines are paid out of court. </a:t>
            </a:r>
          </a:p>
          <a:p>
            <a:pPr marL="0" indent="0">
              <a:buNone/>
            </a:pPr>
            <a:endParaRPr lang="en-GB" dirty="0"/>
          </a:p>
          <a:p>
            <a:pPr marL="0" indent="0">
              <a:buNone/>
            </a:pPr>
            <a:r>
              <a:rPr lang="en-GB" dirty="0" smtClean="0"/>
              <a:t>Recent changes to legislation have stopped government sanctions for pirates. 3 letters then…</a:t>
            </a:r>
          </a:p>
          <a:p>
            <a:pPr marL="0" indent="0">
              <a:buNone/>
            </a:pPr>
            <a:endParaRPr lang="en-GB" dirty="0"/>
          </a:p>
          <a:p>
            <a:pPr marL="0" indent="0">
              <a:buNone/>
            </a:pPr>
            <a:r>
              <a:rPr lang="en-GB" dirty="0" smtClean="0"/>
              <a:t>This means that much of the punishment of pirates is done </a:t>
            </a:r>
            <a:r>
              <a:rPr lang="en-GB" b="1" dirty="0" smtClean="0"/>
              <a:t>outside</a:t>
            </a:r>
            <a:r>
              <a:rPr lang="en-GB" dirty="0" smtClean="0"/>
              <a:t> the legal system.</a:t>
            </a:r>
          </a:p>
          <a:p>
            <a:pPr marL="457200" lvl="1" indent="0">
              <a:buNone/>
            </a:pPr>
            <a:endParaRPr lang="en-GB" dirty="0" smtClean="0"/>
          </a:p>
        </p:txBody>
      </p:sp>
    </p:spTree>
    <p:extLst>
      <p:ext uri="{BB962C8B-B14F-4D97-AF65-F5344CB8AC3E}">
        <p14:creationId xmlns:p14="http://schemas.microsoft.com/office/powerpoint/2010/main" val="309273963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 descr="http://www.neowin.net/images/uploaded/tpbbmayo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62078" y="2447617"/>
            <a:ext cx="4002410" cy="4299531"/>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p:cNvSpPr>
            <a:spLocks noGrp="1"/>
          </p:cNvSpPr>
          <p:nvPr>
            <p:ph idx="1"/>
          </p:nvPr>
        </p:nvSpPr>
        <p:spPr>
          <a:xfrm>
            <a:off x="251520" y="692696"/>
            <a:ext cx="8229600" cy="4525963"/>
          </a:xfrm>
        </p:spPr>
        <p:txBody>
          <a:bodyPr>
            <a:normAutofit/>
          </a:bodyPr>
          <a:lstStyle/>
          <a:p>
            <a:pPr marL="0" indent="0">
              <a:buNone/>
            </a:pPr>
            <a:r>
              <a:rPr lang="en-GB" sz="2800" dirty="0" smtClean="0"/>
              <a:t>There are many way to pirate content on The Web. However, most of these methods require Web access to websites dedicated to categorising, cataloguing, organising or providing pirated content.</a:t>
            </a:r>
          </a:p>
          <a:p>
            <a:pPr marL="0" indent="0">
              <a:buNone/>
            </a:pPr>
            <a:endParaRPr lang="en-GB" sz="2800" dirty="0"/>
          </a:p>
          <a:p>
            <a:pPr marL="0" indent="0">
              <a:buNone/>
            </a:pPr>
            <a:r>
              <a:rPr lang="en-GB" sz="2800" dirty="0" smtClean="0"/>
              <a:t>The problem is that these pirate </a:t>
            </a:r>
            <a:br>
              <a:rPr lang="en-GB" sz="2800" dirty="0" smtClean="0"/>
            </a:br>
            <a:r>
              <a:rPr lang="en-GB" sz="2800" dirty="0" smtClean="0"/>
              <a:t>websites are often “blocked”.</a:t>
            </a:r>
          </a:p>
          <a:p>
            <a:pPr marL="0" indent="0">
              <a:buNone/>
            </a:pPr>
            <a:endParaRPr lang="en-GB" sz="2800" dirty="0"/>
          </a:p>
          <a:p>
            <a:pPr marL="0" indent="0">
              <a:buNone/>
            </a:pPr>
            <a:endParaRPr lang="en-GB" sz="2800" dirty="0"/>
          </a:p>
        </p:txBody>
      </p:sp>
    </p:spTree>
    <p:extLst>
      <p:ext uri="{BB962C8B-B14F-4D97-AF65-F5344CB8AC3E}">
        <p14:creationId xmlns:p14="http://schemas.microsoft.com/office/powerpoint/2010/main" val="49098593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69776"/>
            <a:ext cx="8229600" cy="1143000"/>
          </a:xfrm>
        </p:spPr>
        <p:txBody>
          <a:bodyPr/>
          <a:lstStyle/>
          <a:p>
            <a:r>
              <a:rPr lang="en-GB" dirty="0" smtClean="0"/>
              <a:t>Why “blocking” doesn’t work	</a:t>
            </a:r>
            <a:endParaRPr lang="en-GB" dirty="0"/>
          </a:p>
        </p:txBody>
      </p:sp>
      <p:sp>
        <p:nvSpPr>
          <p:cNvPr id="3" name="Content Placeholder 2"/>
          <p:cNvSpPr>
            <a:spLocks noGrp="1"/>
          </p:cNvSpPr>
          <p:nvPr>
            <p:ph idx="1"/>
          </p:nvPr>
        </p:nvSpPr>
        <p:spPr>
          <a:xfrm>
            <a:off x="323528" y="1412776"/>
            <a:ext cx="8640960" cy="5256584"/>
          </a:xfrm>
        </p:spPr>
        <p:txBody>
          <a:bodyPr>
            <a:normAutofit fontScale="92500" lnSpcReduction="10000"/>
          </a:bodyPr>
          <a:lstStyle/>
          <a:p>
            <a:pPr marL="0" indent="0">
              <a:buNone/>
            </a:pPr>
            <a:r>
              <a:rPr lang="en-GB" dirty="0" smtClean="0"/>
              <a:t>To start with Governments often used Domain Name Server (DNS) blocking. </a:t>
            </a:r>
          </a:p>
          <a:p>
            <a:pPr marL="0" indent="0">
              <a:buNone/>
            </a:pPr>
            <a:endParaRPr lang="en-GB" dirty="0" smtClean="0"/>
          </a:p>
          <a:p>
            <a:pPr marL="0" indent="0">
              <a:buNone/>
            </a:pPr>
            <a:r>
              <a:rPr lang="en-GB" dirty="0" smtClean="0"/>
              <a:t>DNS = </a:t>
            </a:r>
            <a:r>
              <a:rPr lang="en-GB" b="1" dirty="0" smtClean="0"/>
              <a:t>www.google.co.uk</a:t>
            </a:r>
          </a:p>
          <a:p>
            <a:endParaRPr lang="en-GB" dirty="0"/>
          </a:p>
          <a:p>
            <a:pPr marL="0" indent="0">
              <a:buNone/>
            </a:pPr>
            <a:r>
              <a:rPr lang="en-GB" dirty="0" smtClean="0"/>
              <a:t>Internet provider turns </a:t>
            </a:r>
            <a:r>
              <a:rPr lang="en-GB" b="1" dirty="0" smtClean="0"/>
              <a:t>this</a:t>
            </a:r>
            <a:r>
              <a:rPr lang="en-GB" dirty="0" smtClean="0"/>
              <a:t> into an IP address which is the </a:t>
            </a:r>
            <a:r>
              <a:rPr lang="en-GB" b="1" dirty="0" smtClean="0"/>
              <a:t>actual</a:t>
            </a:r>
            <a:r>
              <a:rPr lang="en-GB" dirty="0" smtClean="0"/>
              <a:t> address: 173.194.70.94</a:t>
            </a:r>
          </a:p>
          <a:p>
            <a:pPr marL="0" indent="0">
              <a:buNone/>
            </a:pPr>
            <a:endParaRPr lang="en-GB" dirty="0"/>
          </a:p>
          <a:p>
            <a:pPr marL="0" indent="0">
              <a:buNone/>
            </a:pPr>
            <a:r>
              <a:rPr lang="en-GB" dirty="0" smtClean="0"/>
              <a:t>The government can ask an Internet Provider to refuse to turn your DNS requests into IP addresses, hence, DNS blocking.</a:t>
            </a:r>
            <a:endParaRPr lang="en-GB" dirty="0"/>
          </a:p>
          <a:p>
            <a:pPr marL="0" indent="0">
              <a:buNone/>
            </a:pPr>
            <a:endParaRPr lang="en-GB" dirty="0" smtClean="0"/>
          </a:p>
          <a:p>
            <a:endParaRPr lang="en-GB" dirty="0"/>
          </a:p>
          <a:p>
            <a:pPr marL="0" indent="0">
              <a:buNone/>
            </a:pPr>
            <a:endParaRPr lang="en-GB" dirty="0"/>
          </a:p>
        </p:txBody>
      </p:sp>
      <p:sp>
        <p:nvSpPr>
          <p:cNvPr id="6" name="Right Arrow 5"/>
          <p:cNvSpPr/>
          <p:nvPr/>
        </p:nvSpPr>
        <p:spPr>
          <a:xfrm rot="15243256">
            <a:off x="3907904" y="3396369"/>
            <a:ext cx="598724" cy="288032"/>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81064328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Why “blocking” doesn’t work	</a:t>
            </a:r>
          </a:p>
        </p:txBody>
      </p:sp>
      <p:sp>
        <p:nvSpPr>
          <p:cNvPr id="3" name="Content Placeholder 2"/>
          <p:cNvSpPr>
            <a:spLocks noGrp="1"/>
          </p:cNvSpPr>
          <p:nvPr>
            <p:ph idx="1"/>
          </p:nvPr>
        </p:nvSpPr>
        <p:spPr/>
        <p:txBody>
          <a:bodyPr>
            <a:normAutofit fontScale="92500" lnSpcReduction="20000"/>
          </a:bodyPr>
          <a:lstStyle/>
          <a:p>
            <a:pPr marL="0" indent="0">
              <a:buNone/>
            </a:pPr>
            <a:r>
              <a:rPr lang="en-GB" dirty="0"/>
              <a:t>Going to </a:t>
            </a:r>
            <a:r>
              <a:rPr lang="en-GB" b="1" dirty="0"/>
              <a:t>173.194.70.94</a:t>
            </a:r>
            <a:r>
              <a:rPr lang="en-GB" dirty="0"/>
              <a:t> instead of </a:t>
            </a:r>
            <a:r>
              <a:rPr lang="en-GB" b="1" dirty="0"/>
              <a:t>google.co.uk</a:t>
            </a:r>
            <a:r>
              <a:rPr lang="en-GB" dirty="0"/>
              <a:t> would circumvent a DNS block…. And there are easier methods still.</a:t>
            </a:r>
          </a:p>
          <a:p>
            <a:endParaRPr lang="en-GB" dirty="0"/>
          </a:p>
          <a:p>
            <a:pPr marL="0" indent="0">
              <a:buNone/>
            </a:pPr>
            <a:r>
              <a:rPr lang="en-GB" dirty="0"/>
              <a:t>Blocking strategies </a:t>
            </a:r>
            <a:r>
              <a:rPr lang="en-GB" dirty="0" smtClean="0"/>
              <a:t>have become more technical, but </a:t>
            </a:r>
            <a:r>
              <a:rPr lang="en-GB" dirty="0"/>
              <a:t>these are still easily circumvented. </a:t>
            </a:r>
          </a:p>
          <a:p>
            <a:endParaRPr lang="en-GB" dirty="0"/>
          </a:p>
          <a:p>
            <a:pPr marL="0" indent="0">
              <a:buNone/>
            </a:pPr>
            <a:r>
              <a:rPr lang="en-GB" dirty="0"/>
              <a:t>Web connections are made </a:t>
            </a:r>
            <a:r>
              <a:rPr lang="en-GB" dirty="0" smtClean="0"/>
              <a:t>by </a:t>
            </a:r>
            <a:r>
              <a:rPr lang="en-GB" dirty="0"/>
              <a:t>a </a:t>
            </a:r>
            <a:r>
              <a:rPr lang="en-GB" b="1" dirty="0"/>
              <a:t>series</a:t>
            </a:r>
            <a:r>
              <a:rPr lang="en-GB" dirty="0"/>
              <a:t> of </a:t>
            </a:r>
            <a:r>
              <a:rPr lang="en-GB" dirty="0" smtClean="0"/>
              <a:t>connections </a:t>
            </a:r>
            <a:r>
              <a:rPr lang="en-GB" dirty="0"/>
              <a:t>from computer to computer </a:t>
            </a:r>
            <a:r>
              <a:rPr lang="en-GB" b="1" dirty="0"/>
              <a:t>before</a:t>
            </a:r>
            <a:r>
              <a:rPr lang="en-GB" b="1" i="1" dirty="0"/>
              <a:t> </a:t>
            </a:r>
            <a:r>
              <a:rPr lang="en-GB" dirty="0"/>
              <a:t>they reach the </a:t>
            </a:r>
            <a:r>
              <a:rPr lang="en-GB" dirty="0" smtClean="0"/>
              <a:t>computer hosting the website </a:t>
            </a:r>
            <a:r>
              <a:rPr lang="en-GB" dirty="0"/>
              <a:t>you </a:t>
            </a:r>
            <a:r>
              <a:rPr lang="en-GB" dirty="0" smtClean="0"/>
              <a:t>are asking for……</a:t>
            </a:r>
            <a:endParaRPr lang="en-GB" dirty="0"/>
          </a:p>
          <a:p>
            <a:pPr marL="0" indent="0">
              <a:buNone/>
            </a:pPr>
            <a:endParaRPr lang="en-GB" dirty="0"/>
          </a:p>
        </p:txBody>
      </p:sp>
    </p:spTree>
    <p:extLst>
      <p:ext uri="{BB962C8B-B14F-4D97-AF65-F5344CB8AC3E}">
        <p14:creationId xmlns:p14="http://schemas.microsoft.com/office/powerpoint/2010/main" val="16350875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88640"/>
            <a:ext cx="8229600" cy="634082"/>
          </a:xfrm>
        </p:spPr>
        <p:txBody>
          <a:bodyPr>
            <a:noAutofit/>
          </a:bodyPr>
          <a:lstStyle/>
          <a:p>
            <a:r>
              <a:rPr lang="en-GB" sz="3600" dirty="0" smtClean="0"/>
              <a:t>David Cameron’s porn filter</a:t>
            </a:r>
            <a:endParaRPr lang="en-GB" sz="3600"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59632" y="674419"/>
            <a:ext cx="6336704" cy="6787029"/>
          </a:xfrm>
        </p:spPr>
      </p:pic>
      <p:cxnSp>
        <p:nvCxnSpPr>
          <p:cNvPr id="6" name="Straight Arrow Connector 5"/>
          <p:cNvCxnSpPr/>
          <p:nvPr/>
        </p:nvCxnSpPr>
        <p:spPr>
          <a:xfrm flipH="1">
            <a:off x="1763688" y="5373216"/>
            <a:ext cx="2304256" cy="504056"/>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7" name="TextBox 6"/>
          <p:cNvSpPr txBox="1"/>
          <p:nvPr/>
        </p:nvSpPr>
        <p:spPr>
          <a:xfrm>
            <a:off x="216024" y="5589240"/>
            <a:ext cx="2267744" cy="1200329"/>
          </a:xfrm>
          <a:prstGeom prst="rect">
            <a:avLst/>
          </a:prstGeom>
          <a:noFill/>
        </p:spPr>
        <p:txBody>
          <a:bodyPr wrap="square" rtlCol="0">
            <a:spAutoFit/>
          </a:bodyPr>
          <a:lstStyle/>
          <a:p>
            <a:r>
              <a:rPr lang="en-GB" dirty="0" smtClean="0"/>
              <a:t>Your normal connection…… If you’re into that kind of thing.</a:t>
            </a:r>
            <a:endParaRPr lang="en-GB" dirty="0"/>
          </a:p>
        </p:txBody>
      </p:sp>
      <p:sp>
        <p:nvSpPr>
          <p:cNvPr id="8" name="TextBox 7"/>
          <p:cNvSpPr txBox="1"/>
          <p:nvPr/>
        </p:nvSpPr>
        <p:spPr>
          <a:xfrm>
            <a:off x="107504" y="980728"/>
            <a:ext cx="3024336" cy="2031325"/>
          </a:xfrm>
          <a:prstGeom prst="rect">
            <a:avLst/>
          </a:prstGeom>
          <a:noFill/>
        </p:spPr>
        <p:txBody>
          <a:bodyPr wrap="square" rtlCol="0">
            <a:spAutoFit/>
          </a:bodyPr>
          <a:lstStyle/>
          <a:p>
            <a:r>
              <a:rPr lang="en-GB" dirty="0" smtClean="0"/>
              <a:t>Your </a:t>
            </a:r>
            <a:r>
              <a:rPr lang="en-GB" i="1" dirty="0" smtClean="0"/>
              <a:t>normal </a:t>
            </a:r>
            <a:r>
              <a:rPr lang="en-GB" dirty="0" smtClean="0"/>
              <a:t>connection may be blocked but the internet isn’t built like that. It’s a bit like blocking </a:t>
            </a:r>
            <a:r>
              <a:rPr lang="en-GB" i="1" dirty="0" smtClean="0"/>
              <a:t>one </a:t>
            </a:r>
            <a:r>
              <a:rPr lang="en-GB" dirty="0" smtClean="0"/>
              <a:t>of the routes you could walk to the University. There is more than one path.</a:t>
            </a:r>
            <a:endParaRPr lang="en-GB" dirty="0"/>
          </a:p>
        </p:txBody>
      </p:sp>
      <p:cxnSp>
        <p:nvCxnSpPr>
          <p:cNvPr id="9" name="Straight Arrow Connector 8"/>
          <p:cNvCxnSpPr/>
          <p:nvPr/>
        </p:nvCxnSpPr>
        <p:spPr>
          <a:xfrm>
            <a:off x="6516216" y="5373216"/>
            <a:ext cx="576064" cy="216024"/>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12" name="TextBox 11"/>
          <p:cNvSpPr txBox="1"/>
          <p:nvPr/>
        </p:nvSpPr>
        <p:spPr>
          <a:xfrm>
            <a:off x="7092280" y="5373216"/>
            <a:ext cx="1944216" cy="646331"/>
          </a:xfrm>
          <a:prstGeom prst="rect">
            <a:avLst/>
          </a:prstGeom>
          <a:noFill/>
        </p:spPr>
        <p:txBody>
          <a:bodyPr wrap="square" rtlCol="0">
            <a:spAutoFit/>
          </a:bodyPr>
          <a:lstStyle/>
          <a:p>
            <a:r>
              <a:rPr lang="en-GB" dirty="0" smtClean="0"/>
              <a:t>Plenty of other ways to connect.</a:t>
            </a:r>
            <a:endParaRPr lang="en-GB" dirty="0"/>
          </a:p>
        </p:txBody>
      </p:sp>
    </p:spTree>
    <p:extLst>
      <p:ext uri="{BB962C8B-B14F-4D97-AF65-F5344CB8AC3E}">
        <p14:creationId xmlns:p14="http://schemas.microsoft.com/office/powerpoint/2010/main" val="148199772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3688" y="209755"/>
            <a:ext cx="5760640" cy="59555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Content Placeholder 2"/>
          <p:cNvSpPr>
            <a:spLocks noGrp="1"/>
          </p:cNvSpPr>
          <p:nvPr>
            <p:ph idx="1"/>
          </p:nvPr>
        </p:nvSpPr>
        <p:spPr>
          <a:xfrm>
            <a:off x="457200" y="2060848"/>
            <a:ext cx="8507288" cy="4752528"/>
          </a:xfrm>
        </p:spPr>
        <p:txBody>
          <a:bodyPr>
            <a:normAutofit fontScale="92500" lnSpcReduction="20000"/>
          </a:bodyPr>
          <a:lstStyle/>
          <a:p>
            <a:endParaRPr lang="en-GB" dirty="0" smtClean="0"/>
          </a:p>
          <a:p>
            <a:endParaRPr lang="en-GB" dirty="0"/>
          </a:p>
          <a:p>
            <a:pPr marL="0" indent="0">
              <a:buNone/>
            </a:pPr>
            <a:r>
              <a:rPr lang="en-GB" dirty="0" smtClean="0"/>
              <a:t>This leads people to make it even easier.</a:t>
            </a:r>
          </a:p>
          <a:p>
            <a:endParaRPr lang="en-GB" dirty="0"/>
          </a:p>
          <a:p>
            <a:endParaRPr lang="en-GB" dirty="0" smtClean="0"/>
          </a:p>
          <a:p>
            <a:endParaRPr lang="en-GB" dirty="0"/>
          </a:p>
          <a:p>
            <a:pPr marL="0" indent="0">
              <a:buNone/>
            </a:pPr>
            <a:r>
              <a:rPr lang="en-GB" dirty="0" smtClean="0"/>
              <a:t/>
            </a:r>
            <a:br>
              <a:rPr lang="en-GB" dirty="0" smtClean="0"/>
            </a:br>
            <a:r>
              <a:rPr lang="en-GB" dirty="0" smtClean="0"/>
              <a:t/>
            </a:r>
            <a:br>
              <a:rPr lang="en-GB" dirty="0" smtClean="0"/>
            </a:br>
            <a:endParaRPr lang="en-GB" dirty="0" smtClean="0"/>
          </a:p>
          <a:p>
            <a:pPr marL="0" indent="0">
              <a:buNone/>
            </a:pPr>
            <a:r>
              <a:rPr lang="en-GB" dirty="0" smtClean="0"/>
              <a:t>There are services that do this for pirate website too. </a:t>
            </a:r>
            <a:r>
              <a:rPr lang="en-GB" sz="3000" dirty="0" smtClean="0"/>
              <a:t>Now we can get to those sites.</a:t>
            </a:r>
            <a:endParaRPr lang="en-GB" sz="3000" dirty="0"/>
          </a:p>
          <a:p>
            <a:pPr marL="0" indent="0">
              <a:buNone/>
            </a:pPr>
            <a:endParaRPr lang="en-GB" dirty="0"/>
          </a:p>
        </p:txBody>
      </p:sp>
    </p:spTree>
    <p:extLst>
      <p:ext uri="{BB962C8B-B14F-4D97-AF65-F5344CB8AC3E}">
        <p14:creationId xmlns:p14="http://schemas.microsoft.com/office/powerpoint/2010/main" val="9581048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908720"/>
            <a:ext cx="8229600" cy="5217443"/>
          </a:xfrm>
        </p:spPr>
        <p:txBody>
          <a:bodyPr>
            <a:normAutofit/>
          </a:bodyPr>
          <a:lstStyle/>
          <a:p>
            <a:r>
              <a:rPr lang="en-GB" sz="2400" dirty="0" smtClean="0"/>
              <a:t>These are websites that store files for direct download. </a:t>
            </a:r>
          </a:p>
          <a:p>
            <a:r>
              <a:rPr lang="en-GB" sz="2400" dirty="0" smtClean="0"/>
              <a:t>Difficult to find individually but they are usually catalogued.</a:t>
            </a:r>
            <a:endParaRPr lang="en-GB" sz="2400" dirty="0"/>
          </a:p>
        </p:txBody>
      </p:sp>
      <p:sp>
        <p:nvSpPr>
          <p:cNvPr id="7" name="Content Placeholder 2"/>
          <p:cNvSpPr txBox="1">
            <a:spLocks/>
          </p:cNvSpPr>
          <p:nvPr/>
        </p:nvSpPr>
        <p:spPr>
          <a:xfrm>
            <a:off x="457200" y="1600200"/>
            <a:ext cx="8229600" cy="5069160"/>
          </a:xfrm>
          <a:prstGeom prst="rect">
            <a:avLst/>
          </a:prstGeom>
        </p:spPr>
        <p:txBody>
          <a:bodyPr vert="horz" lIns="91440" tIns="45720" rIns="91440" bIns="45720" rtlCol="0">
            <a:normAutofit lnSpcReduction="100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endParaRPr lang="en-GB" dirty="0" smtClean="0"/>
          </a:p>
          <a:p>
            <a:endParaRPr lang="en-GB" dirty="0" smtClean="0"/>
          </a:p>
          <a:p>
            <a:endParaRPr lang="en-GB" dirty="0" smtClean="0"/>
          </a:p>
          <a:p>
            <a:endParaRPr lang="en-GB" dirty="0" smtClean="0"/>
          </a:p>
          <a:p>
            <a:endParaRPr lang="en-GB" dirty="0" smtClean="0"/>
          </a:p>
          <a:p>
            <a:endParaRPr lang="en-GB" dirty="0" smtClean="0"/>
          </a:p>
          <a:p>
            <a:endParaRPr lang="en-GB" dirty="0" smtClean="0"/>
          </a:p>
          <a:p>
            <a:r>
              <a:rPr lang="en-GB" sz="2600" dirty="0" smtClean="0"/>
              <a:t>Downloaders via this method haven’t been prosecuted in years. If you aren’t uploading your chances of legal threats are tiny. </a:t>
            </a:r>
            <a:endParaRPr lang="en-GB" sz="2600" dirty="0"/>
          </a:p>
        </p:txBody>
      </p:sp>
      <p:sp>
        <p:nvSpPr>
          <p:cNvPr id="2" name="Title 1"/>
          <p:cNvSpPr>
            <a:spLocks noGrp="1"/>
          </p:cNvSpPr>
          <p:nvPr>
            <p:ph type="title"/>
          </p:nvPr>
        </p:nvSpPr>
        <p:spPr>
          <a:xfrm>
            <a:off x="457200" y="-99392"/>
            <a:ext cx="8229600" cy="1143000"/>
          </a:xfrm>
        </p:spPr>
        <p:txBody>
          <a:bodyPr/>
          <a:lstStyle/>
          <a:p>
            <a:r>
              <a:rPr lang="en-GB" dirty="0" smtClean="0"/>
              <a:t>File Lockers</a:t>
            </a:r>
            <a:endParaRPr lang="en-GB" dirty="0"/>
          </a:p>
        </p:txBody>
      </p:sp>
      <p:pic>
        <p:nvPicPr>
          <p:cNvPr id="4098" name="Picture 2" descr="C:\Users\Revy\Dropbox\For the slides\File locker slides\no 1.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99198" y="1844824"/>
            <a:ext cx="3329230" cy="322710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7059601" y="2060848"/>
            <a:ext cx="2160240" cy="2308324"/>
          </a:xfrm>
          <a:prstGeom prst="rect">
            <a:avLst/>
          </a:prstGeom>
          <a:noFill/>
        </p:spPr>
        <p:txBody>
          <a:bodyPr wrap="square" rtlCol="0">
            <a:spAutoFit/>
          </a:bodyPr>
          <a:lstStyle/>
          <a:p>
            <a:r>
              <a:rPr lang="en-GB" dirty="0" smtClean="0"/>
              <a:t>This site catalogues the locations of File Lockers and what files they contain. It is currently “blocked” in the UK so obviously it’s impossible to access.</a:t>
            </a:r>
            <a:endParaRPr lang="en-GB" dirty="0"/>
          </a:p>
        </p:txBody>
      </p:sp>
      <p:pic>
        <p:nvPicPr>
          <p:cNvPr id="6" name="Picture 2" descr="C:\Users\Revy\Dropbox\For the slides\File locker slides\no 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64013" y="1844824"/>
            <a:ext cx="3100275" cy="32271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505901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059632"/>
            <a:ext cx="8229600" cy="5257800"/>
          </a:xfrm>
        </p:spPr>
        <p:txBody>
          <a:bodyPr>
            <a:normAutofit fontScale="85000" lnSpcReduction="10000"/>
          </a:bodyPr>
          <a:lstStyle/>
          <a:p>
            <a:endParaRPr lang="en-GB" dirty="0" smtClean="0"/>
          </a:p>
          <a:p>
            <a:endParaRPr lang="en-GB" dirty="0"/>
          </a:p>
          <a:p>
            <a:endParaRPr lang="en-GB" dirty="0" smtClean="0"/>
          </a:p>
          <a:p>
            <a:endParaRPr lang="en-GB" dirty="0"/>
          </a:p>
          <a:p>
            <a:endParaRPr lang="en-GB" dirty="0" smtClean="0"/>
          </a:p>
          <a:p>
            <a:endParaRPr lang="en-GB" dirty="0"/>
          </a:p>
          <a:p>
            <a:pPr marL="0" indent="0">
              <a:buNone/>
            </a:pPr>
            <a:endParaRPr lang="en-GB" dirty="0"/>
          </a:p>
          <a:p>
            <a:r>
              <a:rPr lang="en-GB" sz="3000" dirty="0" smtClean="0"/>
              <a:t>Interestingly most File Lockers like this are NOT blocked. Only the sites that catalogue them. As you can see, some also allow you to “stream” just like YouTube.</a:t>
            </a:r>
          </a:p>
          <a:p>
            <a:r>
              <a:rPr lang="en-GB" sz="3000" dirty="0" smtClean="0"/>
              <a:t>Some are streaming ONLY, not that it matters of course…</a:t>
            </a:r>
          </a:p>
          <a:p>
            <a:endParaRPr lang="en-GB" dirty="0"/>
          </a:p>
          <a:p>
            <a:endParaRPr lang="en-GB" dirty="0" smtClean="0"/>
          </a:p>
          <a:p>
            <a:endParaRPr lang="en-GB" dirty="0"/>
          </a:p>
          <a:p>
            <a:endParaRPr lang="en-GB" dirty="0" smtClean="0"/>
          </a:p>
          <a:p>
            <a:endParaRPr lang="en-GB" dirty="0"/>
          </a:p>
          <a:p>
            <a:endParaRPr lang="en-GB"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5656" y="-1179512"/>
            <a:ext cx="5983287" cy="6354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832666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Pirating???</a:t>
            </a:r>
            <a:endParaRPr lang="en-GB" dirty="0"/>
          </a:p>
        </p:txBody>
      </p:sp>
      <p:sp>
        <p:nvSpPr>
          <p:cNvPr id="3" name="Content Placeholder 2"/>
          <p:cNvSpPr>
            <a:spLocks noGrp="1"/>
          </p:cNvSpPr>
          <p:nvPr>
            <p:ph idx="1"/>
          </p:nvPr>
        </p:nvSpPr>
        <p:spPr>
          <a:xfrm>
            <a:off x="457200" y="1927373"/>
            <a:ext cx="8229600" cy="4525963"/>
          </a:xfrm>
        </p:spPr>
        <p:txBody>
          <a:bodyPr>
            <a:normAutofit/>
          </a:bodyPr>
          <a:lstStyle/>
          <a:p>
            <a:pPr marL="0" indent="0">
              <a:buNone/>
            </a:pPr>
            <a:r>
              <a:rPr lang="en-GB" dirty="0" smtClean="0"/>
              <a:t>For the purposes of this presentation all references to </a:t>
            </a:r>
            <a:r>
              <a:rPr lang="en-GB" b="1" dirty="0" smtClean="0"/>
              <a:t>piracy</a:t>
            </a:r>
            <a:r>
              <a:rPr lang="en-GB" dirty="0" smtClean="0"/>
              <a:t> and </a:t>
            </a:r>
            <a:r>
              <a:rPr lang="en-GB" b="1" dirty="0" smtClean="0"/>
              <a:t>pirating</a:t>
            </a:r>
            <a:r>
              <a:rPr lang="en-GB" dirty="0" smtClean="0"/>
              <a:t> refer to the </a:t>
            </a:r>
            <a:r>
              <a:rPr lang="en-GB" b="1" dirty="0" smtClean="0"/>
              <a:t>distribution</a:t>
            </a:r>
            <a:r>
              <a:rPr lang="en-GB" dirty="0" smtClean="0"/>
              <a:t>, </a:t>
            </a:r>
            <a:r>
              <a:rPr lang="en-GB" b="1" dirty="0" smtClean="0"/>
              <a:t>downloading</a:t>
            </a:r>
            <a:r>
              <a:rPr lang="en-GB" dirty="0" smtClean="0"/>
              <a:t>, </a:t>
            </a:r>
            <a:r>
              <a:rPr lang="en-GB" b="1" dirty="0" smtClean="0"/>
              <a:t>uploading</a:t>
            </a:r>
            <a:r>
              <a:rPr lang="en-GB" dirty="0" smtClean="0"/>
              <a:t> and </a:t>
            </a:r>
            <a:r>
              <a:rPr lang="en-GB" b="1" dirty="0" smtClean="0"/>
              <a:t>sharing</a:t>
            </a:r>
            <a:r>
              <a:rPr lang="en-GB" dirty="0" smtClean="0"/>
              <a:t> of copyrighted content on The Web </a:t>
            </a:r>
            <a:r>
              <a:rPr lang="en-GB" b="1" dirty="0" smtClean="0"/>
              <a:t>without permission </a:t>
            </a:r>
            <a:r>
              <a:rPr lang="en-GB" dirty="0" smtClean="0"/>
              <a:t>where such permission is </a:t>
            </a:r>
            <a:r>
              <a:rPr lang="en-GB" b="1" dirty="0" smtClean="0"/>
              <a:t>required</a:t>
            </a:r>
            <a:r>
              <a:rPr lang="en-GB" dirty="0" smtClean="0"/>
              <a:t>.</a:t>
            </a:r>
            <a:endParaRPr lang="en-GB" dirty="0"/>
          </a:p>
        </p:txBody>
      </p:sp>
      <p:pic>
        <p:nvPicPr>
          <p:cNvPr id="19460" name="Picture 4" descr="http://www.thewrap.com/sites/default/files/piracy-its-a-crime.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8062" y="120861"/>
            <a:ext cx="2817754" cy="1507939"/>
          </a:xfrm>
          <a:prstGeom prst="rect">
            <a:avLst/>
          </a:prstGeom>
          <a:noFill/>
          <a:extLst>
            <a:ext uri="{909E8E84-426E-40DD-AFC4-6F175D3DCCD1}">
              <a14:hiddenFill xmlns:a14="http://schemas.microsoft.com/office/drawing/2010/main">
                <a:solidFill>
                  <a:srgbClr val="FFFFFF"/>
                </a:solidFill>
              </a14:hiddenFill>
            </a:ext>
          </a:extLst>
        </p:spPr>
      </p:pic>
      <p:pic>
        <p:nvPicPr>
          <p:cNvPr id="19462" name="Picture 6" descr="http://images.upvenue.com/pics/articles/musician-stances-on-music-piracy-159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32040" y="4725144"/>
            <a:ext cx="4067944" cy="19683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816818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Catching “Streaming” Data</a:t>
            </a:r>
            <a:endParaRPr lang="en-GB" dirty="0"/>
          </a:p>
        </p:txBody>
      </p:sp>
      <p:sp>
        <p:nvSpPr>
          <p:cNvPr id="3" name="Content Placeholder 2"/>
          <p:cNvSpPr>
            <a:spLocks noGrp="1"/>
          </p:cNvSpPr>
          <p:nvPr>
            <p:ph idx="1"/>
          </p:nvPr>
        </p:nvSpPr>
        <p:spPr/>
        <p:txBody>
          <a:bodyPr>
            <a:normAutofit fontScale="92500"/>
          </a:bodyPr>
          <a:lstStyle/>
          <a:p>
            <a:r>
              <a:rPr lang="en-GB" dirty="0" smtClean="0"/>
              <a:t>The Streaming – Downloading distinction.</a:t>
            </a:r>
          </a:p>
          <a:p>
            <a:r>
              <a:rPr lang="en-GB" dirty="0" smtClean="0"/>
              <a:t>Not made legally/technically.</a:t>
            </a:r>
          </a:p>
          <a:p>
            <a:r>
              <a:rPr lang="en-GB" dirty="0" smtClean="0"/>
              <a:t>When Internet Explorer “streams” YouTube it </a:t>
            </a:r>
            <a:r>
              <a:rPr lang="en-GB" i="1" dirty="0" smtClean="0"/>
              <a:t>might </a:t>
            </a:r>
            <a:r>
              <a:rPr lang="en-GB" dirty="0" smtClean="0"/>
              <a:t>chunk the video into sections and delete it when you are finished watching. But you still had to download it to see it on screen.</a:t>
            </a:r>
          </a:p>
          <a:p>
            <a:r>
              <a:rPr lang="en-GB" dirty="0" smtClean="0"/>
              <a:t>Access always means giving you the file, it always means giving you the data one way or another, so…</a:t>
            </a:r>
          </a:p>
        </p:txBody>
      </p:sp>
    </p:spTree>
    <p:extLst>
      <p:ext uri="{BB962C8B-B14F-4D97-AF65-F5344CB8AC3E}">
        <p14:creationId xmlns:p14="http://schemas.microsoft.com/office/powerpoint/2010/main" val="15504766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p:txBody>
          <a:bodyPr/>
          <a:lstStyle/>
          <a:p>
            <a:endParaRPr lang="en-GB"/>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116632"/>
            <a:ext cx="8136904" cy="65746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7003380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dirty="0"/>
          </a:p>
        </p:txBody>
      </p:sp>
      <p:sp>
        <p:nvSpPr>
          <p:cNvPr id="3" name="Content Placeholder 2"/>
          <p:cNvSpPr>
            <a:spLocks noGrp="1"/>
          </p:cNvSpPr>
          <p:nvPr>
            <p:ph idx="1"/>
          </p:nvPr>
        </p:nvSpPr>
        <p:spPr>
          <a:xfrm>
            <a:off x="107504" y="2032248"/>
            <a:ext cx="8928992" cy="4997152"/>
          </a:xfrm>
        </p:spPr>
        <p:txBody>
          <a:bodyPr>
            <a:normAutofit lnSpcReduction="10000"/>
          </a:bodyPr>
          <a:lstStyle/>
          <a:p>
            <a:r>
              <a:rPr lang="en-GB" dirty="0"/>
              <a:t>http://</a:t>
            </a:r>
            <a:r>
              <a:rPr lang="en-GB" dirty="0" smtClean="0"/>
              <a:t>p0.bcbits.com/download/track/466254bab4c25fc36f9e37aaab66c9ed/</a:t>
            </a:r>
            <a:r>
              <a:rPr lang="en-GB" b="1" u="sng" dirty="0" smtClean="0">
                <a:solidFill>
                  <a:srgbClr val="FF0000"/>
                </a:solidFill>
              </a:rPr>
              <a:t>mp3-128</a:t>
            </a:r>
            <a:r>
              <a:rPr lang="en-GB" dirty="0" smtClean="0"/>
              <a:t>/</a:t>
            </a:r>
            <a:r>
              <a:rPr lang="en-GB" u="sng" dirty="0" smtClean="0">
                <a:solidFill>
                  <a:schemeClr val="accent3">
                    <a:lumMod val="50000"/>
                  </a:schemeClr>
                </a:solidFill>
              </a:rPr>
              <a:t>2300922562?</a:t>
            </a:r>
            <a:r>
              <a:rPr lang="en-GB" sz="2200" dirty="0" smtClean="0"/>
              <a:t>c22209f7da1bd60ad42305bae71896761f6cd1f4d6c29bf401e87791bd04325b96c7c23305e25d733832c42c650a3b5ba80f84a1c5fac09c0ca1ddbd5cb452cbf7febbbdfafc4c994475da645b0d377b74c31701f1c70b4d8d0c3397976558182797380aaf05d51beb16677cc6ee8cfa3c2032fcac14d2e153981081a02ebf2054d24fd0a82dc086ae0f72&amp;fsig=87ae9736a7a935ea2973a2677cd8e6aa</a:t>
            </a:r>
            <a:r>
              <a:rPr lang="en-GB" dirty="0" smtClean="0"/>
              <a:t>&amp;</a:t>
            </a:r>
            <a:r>
              <a:rPr lang="en-GB" b="1" u="sng" dirty="0" smtClean="0">
                <a:solidFill>
                  <a:schemeClr val="accent3">
                    <a:lumMod val="50000"/>
                  </a:schemeClr>
                </a:solidFill>
              </a:rPr>
              <a:t>id=2300922562</a:t>
            </a:r>
            <a:r>
              <a:rPr lang="en-GB" dirty="0" smtClean="0"/>
              <a:t>&amp;stream=1&amp;ts=1403006400.0&amp;OBT_</a:t>
            </a:r>
            <a:r>
              <a:rPr lang="en-GB" b="1" u="sng" dirty="0" smtClean="0">
                <a:solidFill>
                  <a:srgbClr val="FF0000"/>
                </a:solidFill>
              </a:rPr>
              <a:t>fname=2300922562.mp3</a:t>
            </a:r>
            <a:br>
              <a:rPr lang="en-GB" b="1" u="sng" dirty="0" smtClean="0">
                <a:solidFill>
                  <a:srgbClr val="FF0000"/>
                </a:solidFill>
              </a:rPr>
            </a:br>
            <a:r>
              <a:rPr lang="en-GB" b="1" u="sng" dirty="0" smtClean="0">
                <a:solidFill>
                  <a:srgbClr val="FF0000"/>
                </a:solidFill>
              </a:rPr>
              <a:t/>
            </a:r>
            <a:br>
              <a:rPr lang="en-GB" b="1" u="sng" dirty="0" smtClean="0">
                <a:solidFill>
                  <a:srgbClr val="FF0000"/>
                </a:solidFill>
              </a:rPr>
            </a:br>
            <a:r>
              <a:rPr lang="en-GB" sz="2000" dirty="0" smtClean="0"/>
              <a:t>Time limited so the address won’t work forever but plenty of time to download.</a:t>
            </a:r>
            <a:endParaRPr lang="en-GB" sz="2000" b="1" u="sng" dirty="0">
              <a:solidFill>
                <a:srgbClr val="FF0000"/>
              </a:solidFill>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569" y="44624"/>
            <a:ext cx="7200799" cy="18956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Down Arrow 5"/>
          <p:cNvSpPr/>
          <p:nvPr/>
        </p:nvSpPr>
        <p:spPr>
          <a:xfrm>
            <a:off x="2555776" y="992463"/>
            <a:ext cx="576064" cy="1068385"/>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76795045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935485"/>
            <a:ext cx="8229600" cy="4525963"/>
          </a:xfrm>
        </p:spPr>
        <p:txBody>
          <a:bodyPr/>
          <a:lstStyle/>
          <a:p>
            <a:pPr marL="0" indent="0" algn="ctr">
              <a:buNone/>
            </a:pPr>
            <a:r>
              <a:rPr lang="en-GB" b="1" dirty="0" smtClean="0"/>
              <a:t>What about content where you can’t simply capture the data?</a:t>
            </a:r>
            <a:endParaRPr lang="en-GB" b="1" dirty="0"/>
          </a:p>
        </p:txBody>
      </p:sp>
    </p:spTree>
    <p:extLst>
      <p:ext uri="{BB962C8B-B14F-4D97-AF65-F5344CB8AC3E}">
        <p14:creationId xmlns:p14="http://schemas.microsoft.com/office/powerpoint/2010/main" val="42101100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dirty="0"/>
          </a:p>
        </p:txBody>
      </p:sp>
      <p:sp>
        <p:nvSpPr>
          <p:cNvPr id="3" name="Content Placeholder 2"/>
          <p:cNvSpPr>
            <a:spLocks noGrp="1"/>
          </p:cNvSpPr>
          <p:nvPr>
            <p:ph idx="1"/>
          </p:nvPr>
        </p:nvSpPr>
        <p:spPr/>
        <p:txBody>
          <a:bodyPr>
            <a:normAutofit lnSpcReduction="10000"/>
          </a:bodyPr>
          <a:lstStyle/>
          <a:p>
            <a:endParaRPr lang="en-GB" dirty="0" smtClean="0"/>
          </a:p>
          <a:p>
            <a:endParaRPr lang="en-GB" dirty="0"/>
          </a:p>
          <a:p>
            <a:r>
              <a:rPr lang="en-GB" dirty="0" smtClean="0"/>
              <a:t>Netflix shows you content (data) but you can’t capture it because it arrives “locked” and is “unlocked” </a:t>
            </a:r>
            <a:r>
              <a:rPr lang="en-GB" b="1" u="sng" dirty="0" smtClean="0"/>
              <a:t>within</a:t>
            </a:r>
            <a:r>
              <a:rPr lang="en-GB" dirty="0" smtClean="0"/>
              <a:t> the </a:t>
            </a:r>
            <a:r>
              <a:rPr lang="en-GB" dirty="0"/>
              <a:t>N</a:t>
            </a:r>
            <a:r>
              <a:rPr lang="en-GB" dirty="0" smtClean="0"/>
              <a:t>etflix app.</a:t>
            </a:r>
          </a:p>
          <a:p>
            <a:r>
              <a:rPr lang="en-GB" dirty="0" smtClean="0"/>
              <a:t>We never see where the file is or where it is coming from. We just see the video on screen.</a:t>
            </a:r>
          </a:p>
          <a:p>
            <a:r>
              <a:rPr lang="en-GB" dirty="0" smtClean="0"/>
              <a:t>But here we encounter the problem of </a:t>
            </a:r>
            <a:r>
              <a:rPr lang="en-GB" b="1" dirty="0" smtClean="0"/>
              <a:t>data representation</a:t>
            </a:r>
            <a:r>
              <a:rPr lang="en-GB" dirty="0" smtClean="0"/>
              <a:t>…..</a:t>
            </a:r>
            <a:endParaRPr lang="en-GB" dirty="0"/>
          </a:p>
        </p:txBody>
      </p:sp>
      <p:pic>
        <p:nvPicPr>
          <p:cNvPr id="8196" name="Picture 4" descr="http://upload.wikimedia.org/wikipedia/commons/thumb/6/69/Netflix_logo.svg/399px-Netflix_logo.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27784" y="188640"/>
            <a:ext cx="3800475" cy="17716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621308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smtClean="0"/>
              <a:t>Windowlicker</a:t>
            </a:r>
            <a:r>
              <a:rPr lang="en-GB" dirty="0" smtClean="0"/>
              <a:t> – </a:t>
            </a:r>
            <a:r>
              <a:rPr lang="en-GB" dirty="0" err="1" smtClean="0"/>
              <a:t>Aphex</a:t>
            </a:r>
            <a:r>
              <a:rPr lang="en-GB" dirty="0" smtClean="0"/>
              <a:t> Twin</a:t>
            </a:r>
            <a:endParaRPr lang="en-GB" dirty="0"/>
          </a:p>
        </p:txBody>
      </p:sp>
      <p:sp>
        <p:nvSpPr>
          <p:cNvPr id="3" name="Content Placeholder 2"/>
          <p:cNvSpPr>
            <a:spLocks noGrp="1"/>
          </p:cNvSpPr>
          <p:nvPr>
            <p:ph idx="1"/>
          </p:nvPr>
        </p:nvSpPr>
        <p:spPr/>
        <p:txBody>
          <a:bodyPr/>
          <a:lstStyle/>
          <a:p>
            <a:endParaRPr lang="en-GB"/>
          </a:p>
        </p:txBody>
      </p:sp>
      <p:pic>
        <p:nvPicPr>
          <p:cNvPr id="9218" name="Picture 2" descr="C:\Users\Revy\Dropbox\For the slides\Windowlicker.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467503"/>
            <a:ext cx="9143999" cy="51434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644115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smtClean="0"/>
              <a:t>Windowlicker</a:t>
            </a:r>
            <a:r>
              <a:rPr lang="en-GB" dirty="0" smtClean="0"/>
              <a:t> – </a:t>
            </a:r>
            <a:r>
              <a:rPr lang="en-GB" dirty="0" err="1" smtClean="0"/>
              <a:t>Aphex</a:t>
            </a:r>
            <a:r>
              <a:rPr lang="en-GB" dirty="0" smtClean="0"/>
              <a:t> Twin</a:t>
            </a:r>
            <a:endParaRPr lang="en-GB" dirty="0"/>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3886" y="2132856"/>
            <a:ext cx="3093280" cy="28929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4008" y="1698587"/>
            <a:ext cx="4140696" cy="37615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5" name="Straight Connector 4"/>
          <p:cNvCxnSpPr/>
          <p:nvPr/>
        </p:nvCxnSpPr>
        <p:spPr>
          <a:xfrm flipV="1">
            <a:off x="403886" y="1698587"/>
            <a:ext cx="4240122" cy="434269"/>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403886" y="2132856"/>
            <a:ext cx="4240122" cy="332726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462159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rot="16200000">
            <a:off x="1391145" y="-418926"/>
            <a:ext cx="3888432" cy="5967661"/>
          </a:xfrm>
        </p:spPr>
      </p:pic>
      <p:sp>
        <p:nvSpPr>
          <p:cNvPr id="5" name="TextBox 4"/>
          <p:cNvSpPr txBox="1"/>
          <p:nvPr/>
        </p:nvSpPr>
        <p:spPr>
          <a:xfrm>
            <a:off x="251520" y="4797152"/>
            <a:ext cx="8712968" cy="2031325"/>
          </a:xfrm>
          <a:prstGeom prst="rect">
            <a:avLst/>
          </a:prstGeom>
          <a:noFill/>
        </p:spPr>
        <p:txBody>
          <a:bodyPr wrap="square" rtlCol="0">
            <a:spAutoFit/>
          </a:bodyPr>
          <a:lstStyle/>
          <a:p>
            <a:r>
              <a:rPr lang="en-GB" dirty="0" smtClean="0"/>
              <a:t>This is like trying to look at wavelengths to hear a song.</a:t>
            </a:r>
          </a:p>
          <a:p>
            <a:endParaRPr lang="en-GB" dirty="0"/>
          </a:p>
          <a:p>
            <a:r>
              <a:rPr lang="en-GB" dirty="0" smtClean="0"/>
              <a:t>Netflix may have stored it’s files in a way we can’t understand but it’s a service to allow watching TV and Movies so it has to make it understandable in some way at some point.</a:t>
            </a:r>
          </a:p>
          <a:p>
            <a:endParaRPr lang="en-GB" dirty="0"/>
          </a:p>
          <a:p>
            <a:r>
              <a:rPr lang="en-GB" dirty="0" smtClean="0"/>
              <a:t>At which point we can just record the picture onscreen or the audio playing through the speakers.</a:t>
            </a:r>
            <a:endParaRPr lang="en-GB" dirty="0"/>
          </a:p>
        </p:txBody>
      </p:sp>
      <p:pic>
        <p:nvPicPr>
          <p:cNvPr id="10244" name="Picture 4" descr="http://upload.wikimedia.org/wikipedia/commons/2/2d/Oscilloscope_sine_square.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335361" y="1196752"/>
            <a:ext cx="5629127" cy="25476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180435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pic>
        <p:nvPicPr>
          <p:cNvPr id="12290" name="Picture 2" descr="C:\Users\Revy\Dropbox\For the slides\Untitled (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608" y="261548"/>
            <a:ext cx="8642856" cy="5715115"/>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p:cNvSpPr>
            <a:spLocks noGrp="1"/>
          </p:cNvSpPr>
          <p:nvPr>
            <p:ph idx="1"/>
          </p:nvPr>
        </p:nvSpPr>
        <p:spPr>
          <a:xfrm>
            <a:off x="179512" y="1152128"/>
            <a:ext cx="8229600" cy="6021288"/>
          </a:xfrm>
        </p:spPr>
        <p:txBody>
          <a:bodyPr>
            <a:normAutofit lnSpcReduction="10000"/>
          </a:bodyPr>
          <a:lstStyle/>
          <a:p>
            <a:r>
              <a:rPr lang="en-GB" b="1" dirty="0" smtClean="0"/>
              <a:t>Here, someone has literally just recorded the show onscreen via their computer.</a:t>
            </a:r>
          </a:p>
          <a:p>
            <a:r>
              <a:rPr lang="en-GB" b="1" dirty="0" smtClean="0"/>
              <a:t>With a powerful enough</a:t>
            </a:r>
            <a:br>
              <a:rPr lang="en-GB" b="1" dirty="0" smtClean="0"/>
            </a:br>
            <a:r>
              <a:rPr lang="en-GB" b="1" dirty="0" smtClean="0"/>
              <a:t>computer this recording</a:t>
            </a:r>
            <a:br>
              <a:rPr lang="en-GB" b="1" dirty="0" smtClean="0"/>
            </a:br>
            <a:r>
              <a:rPr lang="en-GB" b="1" dirty="0" smtClean="0"/>
              <a:t>               will be HD.</a:t>
            </a:r>
          </a:p>
          <a:p>
            <a:endParaRPr lang="en-GB" dirty="0"/>
          </a:p>
          <a:p>
            <a:endParaRPr lang="en-GB" dirty="0" smtClean="0"/>
          </a:p>
          <a:p>
            <a:endParaRPr lang="en-GB" dirty="0" smtClean="0"/>
          </a:p>
          <a:p>
            <a:endParaRPr lang="en-GB" dirty="0"/>
          </a:p>
          <a:p>
            <a:endParaRPr lang="en-GB" dirty="0" smtClean="0"/>
          </a:p>
          <a:p>
            <a:pPr marL="0" indent="0">
              <a:buNone/>
            </a:pPr>
            <a:r>
              <a:rPr lang="en-GB" dirty="0" smtClean="0"/>
              <a:t>Only one initial user needs to do this. </a:t>
            </a:r>
          </a:p>
        </p:txBody>
      </p:sp>
    </p:spTree>
    <p:extLst>
      <p:ext uri="{BB962C8B-B14F-4D97-AF65-F5344CB8AC3E}">
        <p14:creationId xmlns:p14="http://schemas.microsoft.com/office/powerpoint/2010/main" val="135956184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6632"/>
            <a:ext cx="8229600" cy="6840760"/>
          </a:xfrm>
        </p:spPr>
        <p:txBody>
          <a:bodyPr>
            <a:normAutofit/>
          </a:bodyPr>
          <a:lstStyle/>
          <a:p>
            <a:pPr marL="0" indent="0">
              <a:buNone/>
            </a:pPr>
            <a:r>
              <a:rPr lang="en-GB" dirty="0"/>
              <a:t>This can be done in a variety of circumstances should </a:t>
            </a:r>
            <a:r>
              <a:rPr lang="en-GB" dirty="0" smtClean="0"/>
              <a:t>normal methods become unworkable.</a:t>
            </a:r>
          </a:p>
          <a:p>
            <a:pPr marL="0" indent="0">
              <a:buNone/>
            </a:pPr>
            <a:endParaRPr lang="en-GB" dirty="0"/>
          </a:p>
          <a:p>
            <a:pPr marL="0" indent="0">
              <a:buNone/>
            </a:pPr>
            <a:endParaRPr lang="en-GB" dirty="0" smtClean="0"/>
          </a:p>
          <a:p>
            <a:pPr marL="0" indent="0">
              <a:buNone/>
            </a:pPr>
            <a:endParaRPr lang="en-GB" dirty="0"/>
          </a:p>
          <a:p>
            <a:pPr marL="0" indent="0">
              <a:buNone/>
            </a:pPr>
            <a:endParaRPr lang="en-GB" dirty="0" smtClean="0"/>
          </a:p>
          <a:p>
            <a:pPr marL="0" indent="0">
              <a:buNone/>
            </a:pPr>
            <a:endParaRPr lang="en-GB" dirty="0" smtClean="0"/>
          </a:p>
          <a:p>
            <a:pPr marL="0" indent="0">
              <a:buNone/>
            </a:pPr>
            <a:endParaRPr lang="en-GB" dirty="0"/>
          </a:p>
          <a:p>
            <a:pPr marL="0" indent="0">
              <a:buNone/>
            </a:pPr>
            <a:endParaRPr lang="en-GB" dirty="0" smtClean="0"/>
          </a:p>
          <a:p>
            <a:pPr marL="0" indent="0">
              <a:buNone/>
            </a:pPr>
            <a:r>
              <a:rPr lang="en-GB" dirty="0" smtClean="0"/>
              <a:t>Say for instance, like if YouTube ever figured out a way to permanently stop people from downloading their video files as MP3s</a:t>
            </a:r>
            <a:endParaRPr lang="en-GB"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652" y="1204534"/>
            <a:ext cx="9061852" cy="35206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2703154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Pirating???</a:t>
            </a:r>
            <a:endParaRPr lang="en-GB" dirty="0"/>
          </a:p>
        </p:txBody>
      </p:sp>
      <p:sp>
        <p:nvSpPr>
          <p:cNvPr id="3" name="Content Placeholder 2"/>
          <p:cNvSpPr>
            <a:spLocks noGrp="1"/>
          </p:cNvSpPr>
          <p:nvPr>
            <p:ph idx="1"/>
          </p:nvPr>
        </p:nvSpPr>
        <p:spPr>
          <a:xfrm>
            <a:off x="457200" y="1927373"/>
            <a:ext cx="8229600" cy="4525963"/>
          </a:xfrm>
        </p:spPr>
        <p:txBody>
          <a:bodyPr>
            <a:normAutofit/>
          </a:bodyPr>
          <a:lstStyle/>
          <a:p>
            <a:pPr marL="0" indent="0">
              <a:buNone/>
            </a:pPr>
            <a:r>
              <a:rPr lang="en-GB" dirty="0" smtClean="0"/>
              <a:t>  This means that any individual or group who infringes copyright on digital content can be described as a “pirate”. </a:t>
            </a:r>
          </a:p>
          <a:p>
            <a:pPr marL="0" indent="0">
              <a:buNone/>
            </a:pPr>
            <a:r>
              <a:rPr lang="en-GB" dirty="0"/>
              <a:t> </a:t>
            </a:r>
            <a:r>
              <a:rPr lang="en-GB" dirty="0" smtClean="0"/>
              <a:t> More simplistically: </a:t>
            </a:r>
            <a:r>
              <a:rPr lang="en-GB" b="1" dirty="0" smtClean="0"/>
              <a:t>people who download movies, music, books, software, games </a:t>
            </a:r>
            <a:r>
              <a:rPr lang="en-GB" b="1" dirty="0" err="1" smtClean="0"/>
              <a:t>etc</a:t>
            </a:r>
            <a:r>
              <a:rPr lang="en-GB" b="1" dirty="0" smtClean="0"/>
              <a:t> </a:t>
            </a:r>
          </a:p>
          <a:p>
            <a:pPr marL="0" indent="0">
              <a:buNone/>
            </a:pPr>
            <a:r>
              <a:rPr lang="en-GB" b="1" dirty="0" smtClean="0"/>
              <a:t>without paying for them.</a:t>
            </a:r>
            <a:endParaRPr lang="en-GB" b="1" dirty="0"/>
          </a:p>
        </p:txBody>
      </p:sp>
      <p:pic>
        <p:nvPicPr>
          <p:cNvPr id="19460" name="Picture 4" descr="http://www.thewrap.com/sites/default/files/piracy-its-a-crime.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8062" y="120861"/>
            <a:ext cx="2817754" cy="1507939"/>
          </a:xfrm>
          <a:prstGeom prst="rect">
            <a:avLst/>
          </a:prstGeom>
          <a:noFill/>
          <a:extLst>
            <a:ext uri="{909E8E84-426E-40DD-AFC4-6F175D3DCCD1}">
              <a14:hiddenFill xmlns:a14="http://schemas.microsoft.com/office/drawing/2010/main">
                <a:solidFill>
                  <a:srgbClr val="FFFFFF"/>
                </a:solidFill>
              </a14:hiddenFill>
            </a:ext>
          </a:extLst>
        </p:spPr>
      </p:pic>
      <p:pic>
        <p:nvPicPr>
          <p:cNvPr id="19462" name="Picture 6" descr="http://images.upvenue.com/pics/articles/musician-stances-on-music-piracy-159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32040" y="4725144"/>
            <a:ext cx="4067944" cy="19683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51961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04664"/>
            <a:ext cx="3610744" cy="5721499"/>
          </a:xfrm>
        </p:spPr>
        <p:txBody>
          <a:bodyPr>
            <a:normAutofit lnSpcReduction="10000"/>
          </a:bodyPr>
          <a:lstStyle/>
          <a:p>
            <a:pPr marL="0" indent="0">
              <a:buNone/>
            </a:pPr>
            <a:endParaRPr lang="en-GB" dirty="0" smtClean="0"/>
          </a:p>
          <a:p>
            <a:pPr marL="0" indent="0">
              <a:buNone/>
            </a:pPr>
            <a:endParaRPr lang="en-GB" dirty="0"/>
          </a:p>
          <a:p>
            <a:pPr marL="0" indent="0">
              <a:buNone/>
            </a:pPr>
            <a:endParaRPr lang="en-GB" dirty="0" smtClean="0"/>
          </a:p>
          <a:p>
            <a:pPr marL="0" indent="0">
              <a:buNone/>
            </a:pPr>
            <a:r>
              <a:rPr lang="en-GB" dirty="0" smtClean="0"/>
              <a:t>This kills the industry.</a:t>
            </a:r>
          </a:p>
          <a:p>
            <a:pPr marL="0" indent="0">
              <a:buNone/>
            </a:pPr>
            <a:endParaRPr lang="en-GB" dirty="0"/>
          </a:p>
          <a:p>
            <a:pPr marL="0" indent="0">
              <a:buNone/>
            </a:pPr>
            <a:endParaRPr lang="en-GB" dirty="0" smtClean="0"/>
          </a:p>
          <a:p>
            <a:pPr marL="0" indent="0">
              <a:buNone/>
            </a:pPr>
            <a:endParaRPr lang="en-GB" dirty="0"/>
          </a:p>
          <a:p>
            <a:pPr marL="0" indent="0">
              <a:buNone/>
            </a:pPr>
            <a:endParaRPr lang="en-GB" dirty="0" smtClean="0"/>
          </a:p>
          <a:p>
            <a:pPr marL="0" indent="0">
              <a:buNone/>
            </a:pPr>
            <a:endParaRPr lang="en-GB" dirty="0"/>
          </a:p>
          <a:p>
            <a:pPr marL="0" indent="0">
              <a:buNone/>
            </a:pPr>
            <a:r>
              <a:rPr lang="en-GB" sz="1100" dirty="0" smtClean="0"/>
              <a:t>Well, not exactly. But it makes protecting content VERY hard.</a:t>
            </a:r>
            <a:endParaRPr lang="en-GB" sz="1100"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39952" y="404664"/>
            <a:ext cx="4917397" cy="56886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4945991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536" y="2780928"/>
            <a:ext cx="8229600" cy="1143000"/>
          </a:xfrm>
        </p:spPr>
        <p:txBody>
          <a:bodyPr/>
          <a:lstStyle/>
          <a:p>
            <a:r>
              <a:rPr lang="en-GB" dirty="0" smtClean="0"/>
              <a:t>A brief divergence for a moment</a:t>
            </a:r>
            <a:endParaRPr lang="en-GB" dirty="0"/>
          </a:p>
        </p:txBody>
      </p:sp>
    </p:spTree>
    <p:extLst>
      <p:ext uri="{BB962C8B-B14F-4D97-AF65-F5344CB8AC3E}">
        <p14:creationId xmlns:p14="http://schemas.microsoft.com/office/powerpoint/2010/main" val="124123353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4624"/>
            <a:ext cx="8229600" cy="6813376"/>
          </a:xfrm>
        </p:spPr>
        <p:txBody>
          <a:bodyPr>
            <a:normAutofit/>
          </a:bodyPr>
          <a:lstStyle/>
          <a:p>
            <a:endParaRPr lang="en-GB" sz="2400" dirty="0" smtClean="0"/>
          </a:p>
          <a:p>
            <a:r>
              <a:rPr lang="en-GB" sz="2400" dirty="0" smtClean="0"/>
              <a:t>These facts make preventing copying very important. Digital locks were introduced to help with this and new laws have made circumventing these digital locks criminal.</a:t>
            </a:r>
          </a:p>
          <a:p>
            <a:endParaRPr lang="en-GB" sz="2400" dirty="0"/>
          </a:p>
          <a:p>
            <a:endParaRPr lang="en-GB" sz="2400" dirty="0" smtClean="0"/>
          </a:p>
          <a:p>
            <a:endParaRPr lang="en-GB" sz="2400" dirty="0"/>
          </a:p>
          <a:p>
            <a:endParaRPr lang="en-GB" sz="2400" dirty="0" smtClean="0"/>
          </a:p>
          <a:p>
            <a:endParaRPr lang="en-GB" sz="2400" dirty="0" smtClean="0"/>
          </a:p>
          <a:p>
            <a:endParaRPr lang="en-GB" sz="2400" dirty="0"/>
          </a:p>
          <a:p>
            <a:endParaRPr lang="en-GB" sz="2400" dirty="0" smtClean="0"/>
          </a:p>
          <a:p>
            <a:endParaRPr lang="en-GB" sz="2400" dirty="0" smtClean="0"/>
          </a:p>
          <a:p>
            <a:r>
              <a:rPr lang="en-GB" sz="2400" b="1" dirty="0" smtClean="0"/>
              <a:t>Data</a:t>
            </a:r>
            <a:r>
              <a:rPr lang="en-GB" sz="2400" dirty="0" smtClean="0"/>
              <a:t> is infinitely re-presentable and this causes conflicts when trying to protect the </a:t>
            </a:r>
            <a:r>
              <a:rPr lang="en-GB" sz="2400" b="1" dirty="0" smtClean="0"/>
              <a:t>information</a:t>
            </a:r>
            <a:r>
              <a:rPr lang="en-GB" sz="2400" dirty="0" smtClean="0"/>
              <a:t> the data represents.</a:t>
            </a:r>
          </a:p>
          <a:p>
            <a:pPr marL="0" indent="0">
              <a:buNone/>
            </a:pPr>
            <a:endParaRPr lang="en-GB" dirty="0" smtClean="0"/>
          </a:p>
          <a:p>
            <a:endParaRPr lang="en-GB" dirty="0"/>
          </a:p>
        </p:txBody>
      </p:sp>
      <p:pic>
        <p:nvPicPr>
          <p:cNvPr id="2050" name="Picture 2" descr="http://upload.wikimedia.org/wikipedia/commons/thumb/d/d8/Free-speech-flag.svg/1280px-Free-speech-flag.svg.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5536" y="1992124"/>
            <a:ext cx="3960440" cy="237626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683568" y="4427820"/>
            <a:ext cx="3672408" cy="369332"/>
          </a:xfrm>
          <a:prstGeom prst="rect">
            <a:avLst/>
          </a:prstGeom>
          <a:noFill/>
        </p:spPr>
        <p:txBody>
          <a:bodyPr wrap="square" rtlCol="0">
            <a:spAutoFit/>
          </a:bodyPr>
          <a:lstStyle/>
          <a:p>
            <a:r>
              <a:rPr lang="en-GB" dirty="0"/>
              <a:t>HD DVD AACS </a:t>
            </a:r>
            <a:r>
              <a:rPr lang="en-GB" dirty="0" smtClean="0"/>
              <a:t>Decryption Key</a:t>
            </a:r>
            <a:endParaRPr lang="en-GB" dirty="0"/>
          </a:p>
        </p:txBody>
      </p:sp>
      <p:pic>
        <p:nvPicPr>
          <p:cNvPr id="2052" name="Picture 4" descr="http://upload.wikimedia.org/wikipedia/commons/thumb/7/7d/Free-speech-flag-ps3.svg/1280px-Free-speech-flag-ps3.svg.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2000" y="1992124"/>
            <a:ext cx="4224467" cy="2376264"/>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5220072" y="4427820"/>
            <a:ext cx="3672408" cy="369332"/>
          </a:xfrm>
          <a:prstGeom prst="rect">
            <a:avLst/>
          </a:prstGeom>
          <a:noFill/>
        </p:spPr>
        <p:txBody>
          <a:bodyPr wrap="square" rtlCol="0">
            <a:spAutoFit/>
          </a:bodyPr>
          <a:lstStyle/>
          <a:p>
            <a:r>
              <a:rPr lang="en-GB" dirty="0" smtClean="0"/>
              <a:t>PlayStation 3 Decryption Key</a:t>
            </a:r>
            <a:endParaRPr lang="en-GB" dirty="0"/>
          </a:p>
        </p:txBody>
      </p:sp>
    </p:spTree>
    <p:extLst>
      <p:ext uri="{BB962C8B-B14F-4D97-AF65-F5344CB8AC3E}">
        <p14:creationId xmlns:p14="http://schemas.microsoft.com/office/powerpoint/2010/main" val="394333414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32656"/>
            <a:ext cx="8229600" cy="6264696"/>
          </a:xfrm>
        </p:spPr>
        <p:txBody>
          <a:bodyPr>
            <a:noAutofit/>
          </a:bodyPr>
          <a:lstStyle/>
          <a:p>
            <a:pPr marL="0" indent="0">
              <a:buNone/>
            </a:pPr>
            <a:r>
              <a:rPr lang="en-GB" sz="1500" dirty="0"/>
              <a:t>49310 83597 02850 19002 75777 67239 07649 57284 90777 21502 08632 08075 01840 97926 27885 09765 88645 57802 01366 00732 86795 44734 11283 17353 67831 20155 75359 81978 54505 48115 71939 34587 73300 38009 93261 95058 76452 50238 20408 11018 98850 42615 17657 99417 04250 88903 70291 19015 87003 04794 32826 07382 14695 41570 33022 79875 57681 89560 16240 30064 11151 69008 72879 83819 42582 71674 56477 48166 84347 92846 45809 29131 53186 00700 10043 35318 93631 93439 12948 60445 03709 91980 04770 94629 21558 18071 11691 53031 87628 84778 78354 15759 32891 09329 54473 50881 88246 54950 60005 01900 62747 05305 38116 42782 94267 47485 34965 25745 36815 11706 55028 19055 52656 22135 31463 10421 00866 28679 71144 46706 36692 19825 86158 11125 15556 50481 34207 68673 23407 65505 48591 08269 56266 69306 62367 99702 10481 23965 62518 00681 83236 53959 34839 56753 57557 53246 19023 48106 47009 87753 02795 61868 92925 38069 33052 04238 14996 99454 56945 77413 83356 89906 00587 08321 81270 48611 33682 02651 59051 66351 87402 90181 97693 93767 78529 28722 10955 04129 25792 57381 86605 84501 50552 50274 99477 18831 29310 45769 80909 15304 61335 94190 30258 81320 59322 77444 38525 50466 77902 45186 97062 62778 88919 79580 42306 57506 15669 83469 56177 97879 65920 16440 51939 96071 69811 12615 19561 02762 83233 98257 91423 32172 69614 43744 38105 64855 29348 87634 92103 09887 02878 74532 33132 53212 26786 33283 70279 25099 74996 94887 75936 91591 76445 88032 71838 47402 35933 02037 48885 06755 70658 79194 61134 19323 07814 85443 64543 75113 20709 86063 90746 41756 41216 35042 38800 29678 08558 67037 03875 09410 76982 11837 65499 20520 43682 55854 64228 85024 29963 32268 53691 24648 55000 75591 66402 47292 40716 45072 53196 74499 95294 48434 74190 21077 29606 82055 81309 23626 83798 79519 66199 79828 55258 87161 09613 65617 80745 66159 24886 60889 81645 68541 72136 29208 46656 27913 14784 66791 55096 51543 10113 53858 62081 96875 83688 35955 77893 91454 53935 68199 60988 08540 47659 07358 97289 89834 25047 12891 84162 65878 96821 85380 87956 27903 99786 29449 39760 54675 34821 25675 01215 17082 73710 76462 70712 46753 21024 83678 15940 00875 05452 54353 </a:t>
            </a:r>
            <a:r>
              <a:rPr lang="en-GB" sz="1500" dirty="0" smtClean="0"/>
              <a:t>7</a:t>
            </a:r>
          </a:p>
          <a:p>
            <a:pPr marL="0" indent="0">
              <a:buNone/>
            </a:pPr>
            <a:endParaRPr lang="en-GB" sz="1500" dirty="0"/>
          </a:p>
          <a:p>
            <a:pPr marL="0" indent="0">
              <a:buNone/>
            </a:pPr>
            <a:r>
              <a:rPr lang="en-GB" sz="1400" dirty="0"/>
              <a:t>1811-digit prime number </a:t>
            </a:r>
            <a:r>
              <a:rPr lang="en-GB" sz="1400" dirty="0" smtClean="0"/>
              <a:t>discovered </a:t>
            </a:r>
            <a:r>
              <a:rPr lang="en-GB" sz="1400" dirty="0"/>
              <a:t>by Phil </a:t>
            </a:r>
            <a:r>
              <a:rPr lang="en-GB" sz="1400" dirty="0" err="1" smtClean="0"/>
              <a:t>Carmody</a:t>
            </a:r>
            <a:r>
              <a:rPr lang="en-GB" sz="1400" dirty="0" smtClean="0"/>
              <a:t>. With the correct interpreter this will decrypt DVDs.</a:t>
            </a:r>
            <a:endParaRPr lang="en-GB" sz="1400" dirty="0"/>
          </a:p>
        </p:txBody>
      </p:sp>
    </p:spTree>
    <p:extLst>
      <p:ext uri="{BB962C8B-B14F-4D97-AF65-F5344CB8AC3E}">
        <p14:creationId xmlns:p14="http://schemas.microsoft.com/office/powerpoint/2010/main" val="351453077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Illegal Math</a:t>
            </a:r>
            <a:endParaRPr lang="en-GB" dirty="0"/>
          </a:p>
        </p:txBody>
      </p:sp>
      <p:sp>
        <p:nvSpPr>
          <p:cNvPr id="4" name="Content Placeholder 3"/>
          <p:cNvSpPr>
            <a:spLocks noGrp="1"/>
          </p:cNvSpPr>
          <p:nvPr>
            <p:ph idx="1"/>
          </p:nvPr>
        </p:nvSpPr>
        <p:spPr/>
        <p:txBody>
          <a:bodyPr/>
          <a:lstStyle/>
          <a:p>
            <a:endParaRPr lang="en-GB"/>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536" y="1606507"/>
            <a:ext cx="3219450" cy="4791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97263" y="1700808"/>
            <a:ext cx="5283696" cy="39132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0574763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04664"/>
            <a:ext cx="3610744" cy="5721499"/>
          </a:xfrm>
        </p:spPr>
        <p:txBody>
          <a:bodyPr>
            <a:normAutofit/>
          </a:bodyPr>
          <a:lstStyle/>
          <a:p>
            <a:pPr marL="0" indent="0">
              <a:buNone/>
            </a:pPr>
            <a:r>
              <a:rPr lang="en-GB" dirty="0" smtClean="0"/>
              <a:t>To go back to where we were:</a:t>
            </a:r>
          </a:p>
          <a:p>
            <a:pPr marL="0" indent="0">
              <a:buNone/>
            </a:pPr>
            <a:endParaRPr lang="en-GB" dirty="0"/>
          </a:p>
          <a:p>
            <a:pPr marL="0" indent="0">
              <a:buNone/>
            </a:pPr>
            <a:r>
              <a:rPr lang="en-GB" dirty="0" smtClean="0"/>
              <a:t>Once the initial work has been done all it takes is for one user to share the </a:t>
            </a:r>
            <a:br>
              <a:rPr lang="en-GB" dirty="0" smtClean="0"/>
            </a:br>
            <a:r>
              <a:rPr lang="en-GB" dirty="0" smtClean="0"/>
              <a:t>re-presented data.</a:t>
            </a:r>
          </a:p>
          <a:p>
            <a:pPr marL="0" indent="0">
              <a:buNone/>
            </a:pPr>
            <a:r>
              <a:rPr lang="en-GB" dirty="0" smtClean="0"/>
              <a:t>One way they might do this is via…..</a:t>
            </a:r>
            <a:endParaRPr lang="en-GB" dirty="0"/>
          </a:p>
          <a:p>
            <a:pPr marL="0" indent="0">
              <a:buNone/>
            </a:pPr>
            <a:endParaRPr lang="en-GB"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39952" y="404664"/>
            <a:ext cx="4917397" cy="56886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4716675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descr="C:\Users\Revy\Dropbox\For the slides\Untitled.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9672" y="3502755"/>
            <a:ext cx="5904656" cy="331062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457200" y="-171400"/>
            <a:ext cx="8229600" cy="1143000"/>
          </a:xfrm>
        </p:spPr>
        <p:txBody>
          <a:bodyPr/>
          <a:lstStyle/>
          <a:p>
            <a:r>
              <a:rPr lang="en-GB" dirty="0" smtClean="0"/>
              <a:t>BitTorrent</a:t>
            </a:r>
            <a:endParaRPr lang="en-GB" dirty="0"/>
          </a:p>
        </p:txBody>
      </p:sp>
      <p:sp>
        <p:nvSpPr>
          <p:cNvPr id="3" name="Content Placeholder 2"/>
          <p:cNvSpPr>
            <a:spLocks noGrp="1"/>
          </p:cNvSpPr>
          <p:nvPr>
            <p:ph idx="1"/>
          </p:nvPr>
        </p:nvSpPr>
        <p:spPr>
          <a:xfrm>
            <a:off x="457200" y="692696"/>
            <a:ext cx="8229600" cy="4525963"/>
          </a:xfrm>
        </p:spPr>
        <p:txBody>
          <a:bodyPr>
            <a:normAutofit/>
          </a:bodyPr>
          <a:lstStyle/>
          <a:p>
            <a:r>
              <a:rPr lang="en-GB" sz="2800" dirty="0" smtClean="0"/>
              <a:t>BitTorrent is a way for users to share files quickly by breaking them up into smaller chunks. </a:t>
            </a:r>
          </a:p>
          <a:p>
            <a:r>
              <a:rPr lang="en-GB" sz="2800" dirty="0" smtClean="0"/>
              <a:t>All users both upload and download simultaneously from one another with whatever portions of the files they already have.</a:t>
            </a:r>
          </a:p>
          <a:p>
            <a:r>
              <a:rPr lang="en-GB" sz="2800" dirty="0" smtClean="0"/>
              <a:t>This is called Torrenting.</a:t>
            </a:r>
            <a:endParaRPr lang="en-GB" sz="2800" dirty="0"/>
          </a:p>
        </p:txBody>
      </p:sp>
    </p:spTree>
    <p:extLst>
      <p:ext uri="{BB962C8B-B14F-4D97-AF65-F5344CB8AC3E}">
        <p14:creationId xmlns:p14="http://schemas.microsoft.com/office/powerpoint/2010/main" val="186123981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43408"/>
            <a:ext cx="8229600" cy="1143000"/>
          </a:xfrm>
        </p:spPr>
        <p:txBody>
          <a:bodyPr/>
          <a:lstStyle/>
          <a:p>
            <a:r>
              <a:rPr lang="en-GB" dirty="0" smtClean="0"/>
              <a:t>Torrents</a:t>
            </a:r>
            <a:endParaRPr lang="en-GB" dirty="0"/>
          </a:p>
        </p:txBody>
      </p:sp>
      <p:pic>
        <p:nvPicPr>
          <p:cNvPr id="13314" name="Picture 2" descr="File:Kaprici.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5616" y="2924944"/>
            <a:ext cx="7162800" cy="3314700"/>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p:cNvSpPr>
            <a:spLocks noGrp="1"/>
          </p:cNvSpPr>
          <p:nvPr>
            <p:ph idx="1"/>
          </p:nvPr>
        </p:nvSpPr>
        <p:spPr>
          <a:xfrm>
            <a:off x="457200" y="620688"/>
            <a:ext cx="8229600" cy="6237312"/>
          </a:xfrm>
        </p:spPr>
        <p:txBody>
          <a:bodyPr>
            <a:normAutofit fontScale="85000" lnSpcReduction="10000"/>
          </a:bodyPr>
          <a:lstStyle/>
          <a:p>
            <a:pPr marL="0" indent="0">
              <a:buNone/>
            </a:pPr>
            <a:r>
              <a:rPr lang="en-GB" sz="2800" dirty="0" smtClean="0"/>
              <a:t>Unlike normal downloading there is no central source when torrenting. Many users share together at once (called peer-to-peer or P2P). This allows big files, like episodes of TV shows and Movies, to be shared quickly. But it also allows anyone, including copyright owners, to connect and monitor the network. This is how you get “caught” torrenting. </a:t>
            </a:r>
            <a:r>
              <a:rPr lang="en-GB" sz="1300" dirty="0" smtClean="0"/>
              <a:t>At least publicly anyway……</a:t>
            </a:r>
          </a:p>
          <a:p>
            <a:pPr marL="0" indent="0">
              <a:buNone/>
            </a:pPr>
            <a:endParaRPr lang="en-GB" sz="2800" dirty="0" smtClean="0"/>
          </a:p>
          <a:p>
            <a:pPr marL="0" indent="0">
              <a:buNone/>
            </a:pPr>
            <a:endParaRPr lang="en-GB" sz="2800" dirty="0"/>
          </a:p>
          <a:p>
            <a:pPr marL="0" indent="0">
              <a:buNone/>
            </a:pPr>
            <a:endParaRPr lang="en-GB" sz="2800" dirty="0" smtClean="0"/>
          </a:p>
          <a:p>
            <a:pPr marL="0" indent="0">
              <a:buNone/>
            </a:pPr>
            <a:endParaRPr lang="en-GB" sz="2800" dirty="0"/>
          </a:p>
          <a:p>
            <a:pPr marL="0" indent="0">
              <a:buNone/>
            </a:pPr>
            <a:endParaRPr lang="en-GB" sz="2800" dirty="0" smtClean="0"/>
          </a:p>
          <a:p>
            <a:pPr marL="0" indent="0">
              <a:buNone/>
            </a:pPr>
            <a:endParaRPr lang="en-GB" sz="2800" dirty="0" smtClean="0"/>
          </a:p>
          <a:p>
            <a:pPr marL="0" indent="0">
              <a:buNone/>
            </a:pPr>
            <a:endParaRPr lang="en-GB" sz="2800" dirty="0" smtClean="0"/>
          </a:p>
          <a:p>
            <a:pPr marL="0" indent="0">
              <a:buNone/>
            </a:pPr>
            <a:endParaRPr lang="en-GB" sz="2800" dirty="0"/>
          </a:p>
          <a:p>
            <a:pPr marL="0" indent="0">
              <a:buNone/>
            </a:pPr>
            <a:endParaRPr lang="en-GB" sz="2800" dirty="0" smtClean="0"/>
          </a:p>
          <a:p>
            <a:pPr marL="0" indent="0">
              <a:buNone/>
            </a:pPr>
            <a:r>
              <a:rPr lang="en-GB" sz="2800" dirty="0" smtClean="0"/>
              <a:t>But of course, it is possible to avoid getting caught….</a:t>
            </a:r>
            <a:endParaRPr lang="en-GB" sz="2800" dirty="0"/>
          </a:p>
        </p:txBody>
      </p:sp>
      <p:sp>
        <p:nvSpPr>
          <p:cNvPr id="4" name="TextBox 3"/>
          <p:cNvSpPr txBox="1"/>
          <p:nvPr/>
        </p:nvSpPr>
        <p:spPr>
          <a:xfrm>
            <a:off x="35496" y="5257294"/>
            <a:ext cx="2592288" cy="584775"/>
          </a:xfrm>
          <a:prstGeom prst="rect">
            <a:avLst/>
          </a:prstGeom>
          <a:noFill/>
        </p:spPr>
        <p:txBody>
          <a:bodyPr wrap="square" rtlCol="0">
            <a:spAutoFit/>
          </a:bodyPr>
          <a:lstStyle/>
          <a:p>
            <a:pPr algn="r"/>
            <a:r>
              <a:rPr lang="en-GB" sz="1600" b="1" dirty="0" smtClean="0"/>
              <a:t>Conventional Downloading (e.g. File Lockers)</a:t>
            </a:r>
            <a:endParaRPr lang="en-GB" sz="1600" b="1" dirty="0"/>
          </a:p>
        </p:txBody>
      </p:sp>
      <p:sp>
        <p:nvSpPr>
          <p:cNvPr id="6" name="TextBox 5"/>
          <p:cNvSpPr txBox="1"/>
          <p:nvPr/>
        </p:nvSpPr>
        <p:spPr>
          <a:xfrm>
            <a:off x="7020272" y="5322227"/>
            <a:ext cx="1080120" cy="338554"/>
          </a:xfrm>
          <a:prstGeom prst="rect">
            <a:avLst/>
          </a:prstGeom>
          <a:noFill/>
        </p:spPr>
        <p:txBody>
          <a:bodyPr wrap="square" rtlCol="0">
            <a:spAutoFit/>
          </a:bodyPr>
          <a:lstStyle/>
          <a:p>
            <a:r>
              <a:rPr lang="en-GB" sz="1600" b="1" dirty="0" smtClean="0"/>
              <a:t>Torrenting</a:t>
            </a:r>
            <a:r>
              <a:rPr lang="en-GB" sz="1600" dirty="0" smtClean="0"/>
              <a:t> </a:t>
            </a:r>
            <a:endParaRPr lang="en-GB" sz="1600" dirty="0"/>
          </a:p>
        </p:txBody>
      </p:sp>
      <p:sp>
        <p:nvSpPr>
          <p:cNvPr id="7" name="TextBox 6"/>
          <p:cNvSpPr txBox="1"/>
          <p:nvPr/>
        </p:nvSpPr>
        <p:spPr>
          <a:xfrm>
            <a:off x="7452320" y="2663334"/>
            <a:ext cx="2016224" cy="523220"/>
          </a:xfrm>
          <a:prstGeom prst="rect">
            <a:avLst/>
          </a:prstGeom>
          <a:noFill/>
        </p:spPr>
        <p:txBody>
          <a:bodyPr wrap="square" rtlCol="0">
            <a:spAutoFit/>
          </a:bodyPr>
          <a:lstStyle/>
          <a:p>
            <a:r>
              <a:rPr lang="en-GB" sz="1400" dirty="0" smtClean="0"/>
              <a:t>This “user” could be a Copyright Troll </a:t>
            </a:r>
            <a:endParaRPr lang="en-GB" sz="1400" dirty="0"/>
          </a:p>
        </p:txBody>
      </p:sp>
      <p:cxnSp>
        <p:nvCxnSpPr>
          <p:cNvPr id="8" name="Straight Arrow Connector 7"/>
          <p:cNvCxnSpPr/>
          <p:nvPr/>
        </p:nvCxnSpPr>
        <p:spPr>
          <a:xfrm flipH="1">
            <a:off x="6804248" y="2663334"/>
            <a:ext cx="648072" cy="26161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1521750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6" name="Picture 6" descr="http://torrentfreak.com/images/vikingvpn.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3100" y="5013176"/>
            <a:ext cx="1590899" cy="17941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457200" y="169635"/>
            <a:ext cx="8229600" cy="1143000"/>
          </a:xfrm>
        </p:spPr>
        <p:txBody>
          <a:bodyPr/>
          <a:lstStyle/>
          <a:p>
            <a:r>
              <a:rPr lang="en-GB" dirty="0" smtClean="0"/>
              <a:t>VPNs</a:t>
            </a:r>
            <a:endParaRPr lang="en-GB" dirty="0"/>
          </a:p>
        </p:txBody>
      </p:sp>
      <p:sp>
        <p:nvSpPr>
          <p:cNvPr id="3" name="Content Placeholder 2"/>
          <p:cNvSpPr>
            <a:spLocks noGrp="1"/>
          </p:cNvSpPr>
          <p:nvPr>
            <p:ph idx="1"/>
          </p:nvPr>
        </p:nvSpPr>
        <p:spPr>
          <a:xfrm>
            <a:off x="457200" y="1495198"/>
            <a:ext cx="8229600" cy="4310066"/>
          </a:xfrm>
        </p:spPr>
        <p:txBody>
          <a:bodyPr>
            <a:normAutofit fontScale="92500" lnSpcReduction="10000"/>
          </a:bodyPr>
          <a:lstStyle/>
          <a:p>
            <a:r>
              <a:rPr lang="en-GB" dirty="0" smtClean="0"/>
              <a:t>Virtual Private Networks (VPNs) allow you to securely connect to the internet.</a:t>
            </a:r>
          </a:p>
          <a:p>
            <a:r>
              <a:rPr lang="en-GB" dirty="0" smtClean="0"/>
              <a:t>Change the location your Web requests are made from, just like the University VPN.</a:t>
            </a:r>
          </a:p>
          <a:p>
            <a:r>
              <a:rPr lang="en-GB" dirty="0" smtClean="0"/>
              <a:t>This hides what you are doing to some degree. </a:t>
            </a:r>
          </a:p>
          <a:p>
            <a:r>
              <a:rPr lang="en-GB" dirty="0" smtClean="0"/>
              <a:t>However, this will not necessarily protect you from legal threats if you download copyrighted material and your VPN tells a Copyright Troll about how you were using the VPN.</a:t>
            </a:r>
            <a:endParaRPr lang="en-GB" dirty="0"/>
          </a:p>
        </p:txBody>
      </p:sp>
      <p:pic>
        <p:nvPicPr>
          <p:cNvPr id="15362" name="Picture 2" descr="https://www.bestvpn.com/wp-content/uploads/2013/11/pia-log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536" y="83637"/>
            <a:ext cx="2372027" cy="1512168"/>
          </a:xfrm>
          <a:prstGeom prst="rect">
            <a:avLst/>
          </a:prstGeom>
          <a:noFill/>
          <a:extLst>
            <a:ext uri="{909E8E84-426E-40DD-AFC4-6F175D3DCCD1}">
              <a14:hiddenFill xmlns:a14="http://schemas.microsoft.com/office/drawing/2010/main">
                <a:solidFill>
                  <a:srgbClr val="FFFFFF"/>
                </a:solidFill>
              </a14:hiddenFill>
            </a:ext>
          </a:extLst>
        </p:spPr>
      </p:pic>
      <p:pic>
        <p:nvPicPr>
          <p:cNvPr id="15364" name="Picture 4" descr="http://torrentfreak.com/images/btguard1.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00192" y="371669"/>
            <a:ext cx="2533650" cy="762000"/>
          </a:xfrm>
          <a:prstGeom prst="rect">
            <a:avLst/>
          </a:prstGeom>
          <a:noFill/>
          <a:extLst>
            <a:ext uri="{909E8E84-426E-40DD-AFC4-6F175D3DCCD1}">
              <a14:hiddenFill xmlns:a14="http://schemas.microsoft.com/office/drawing/2010/main">
                <a:solidFill>
                  <a:srgbClr val="FFFFFF"/>
                </a:solidFill>
              </a14:hiddenFill>
            </a:ext>
          </a:extLst>
        </p:spPr>
      </p:pic>
      <p:pic>
        <p:nvPicPr>
          <p:cNvPr id="15368" name="Picture 8" descr="http://i0.wp.com/allofvpn.com/wp-content/uploads/2013/09/TorGuard-Review.png?resize=610%2C25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5506027"/>
            <a:ext cx="3347864" cy="137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484745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descr="C:\Users\Revy\Dropbox\For the slides\vpn table condense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577" y="2420888"/>
            <a:ext cx="7560840" cy="315626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https://www.bestvpn.com/wp-content/uploads/2013/11/pia-log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496" y="44624"/>
            <a:ext cx="2372027" cy="151216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http://torrentfreak.com/images/btguard1.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10350" y="101588"/>
            <a:ext cx="2533650" cy="7620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http://torrentfreak.com/images/vikingvpn.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80880" y="5721172"/>
            <a:ext cx="963119" cy="108618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8" descr="http://i0.wp.com/allofvpn.com/wp-content/uploads/2013/09/TorGuard-Review.png?resize=610%2C25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5712607"/>
            <a:ext cx="2843808" cy="1165495"/>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p:cNvSpPr>
            <a:spLocks noGrp="1"/>
          </p:cNvSpPr>
          <p:nvPr>
            <p:ph idx="1"/>
          </p:nvPr>
        </p:nvSpPr>
        <p:spPr>
          <a:xfrm>
            <a:off x="421197" y="101588"/>
            <a:ext cx="8229600" cy="5937523"/>
          </a:xfrm>
        </p:spPr>
        <p:txBody>
          <a:bodyPr>
            <a:normAutofit/>
          </a:bodyPr>
          <a:lstStyle/>
          <a:p>
            <a:endParaRPr lang="en-GB" sz="2400" dirty="0" smtClean="0"/>
          </a:p>
          <a:p>
            <a:endParaRPr lang="en-GB" sz="2400" dirty="0"/>
          </a:p>
          <a:p>
            <a:endParaRPr lang="en-GB" sz="2400" dirty="0" smtClean="0"/>
          </a:p>
          <a:p>
            <a:r>
              <a:rPr lang="en-GB" sz="2400" dirty="0" smtClean="0"/>
              <a:t>Obviously I wouldn’t want to identify a specific VPN service. </a:t>
            </a:r>
          </a:p>
          <a:p>
            <a:r>
              <a:rPr lang="en-GB" sz="2400" dirty="0" smtClean="0"/>
              <a:t>But….if you did want to torrent on a VPN….</a:t>
            </a:r>
            <a:endParaRPr lang="en-GB" sz="2400" dirty="0"/>
          </a:p>
        </p:txBody>
      </p:sp>
    </p:spTree>
    <p:extLst>
      <p:ext uri="{BB962C8B-B14F-4D97-AF65-F5344CB8AC3E}">
        <p14:creationId xmlns:p14="http://schemas.microsoft.com/office/powerpoint/2010/main" val="129058137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9512" y="116632"/>
            <a:ext cx="4590510" cy="3060340"/>
          </a:xfrm>
          <a:prstGeom prst="rect">
            <a:avLst/>
          </a:prstGeom>
        </p:spPr>
      </p:pic>
      <p:sp>
        <p:nvSpPr>
          <p:cNvPr id="2" name="TextBox 1"/>
          <p:cNvSpPr txBox="1"/>
          <p:nvPr/>
        </p:nvSpPr>
        <p:spPr>
          <a:xfrm>
            <a:off x="1331640" y="3337828"/>
            <a:ext cx="5544616" cy="523220"/>
          </a:xfrm>
          <a:prstGeom prst="rect">
            <a:avLst/>
          </a:prstGeom>
          <a:noFill/>
        </p:spPr>
        <p:txBody>
          <a:bodyPr wrap="square" rtlCol="0">
            <a:spAutoFit/>
          </a:bodyPr>
          <a:lstStyle/>
          <a:p>
            <a:r>
              <a:rPr lang="en-GB" sz="2800" dirty="0" smtClean="0"/>
              <a:t>Or… “The Hacker known as 4chan”</a:t>
            </a:r>
            <a:endParaRPr lang="en-GB" sz="2800" dirty="0"/>
          </a:p>
        </p:txBody>
      </p:sp>
      <p:pic>
        <p:nvPicPr>
          <p:cNvPr id="1026" name="Picture 2" descr="D:\gDrive\PhD\Craig CC unit\2016\1409873479189.gif"/>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6588224" y="3470151"/>
            <a:ext cx="2381250" cy="317182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35496" y="6405933"/>
            <a:ext cx="6840760" cy="261610"/>
          </a:xfrm>
          <a:prstGeom prst="rect">
            <a:avLst/>
          </a:prstGeom>
          <a:noFill/>
        </p:spPr>
        <p:txBody>
          <a:bodyPr wrap="square" rtlCol="0">
            <a:spAutoFit/>
          </a:bodyPr>
          <a:lstStyle/>
          <a:p>
            <a:r>
              <a:rPr lang="en-GB" sz="1100" dirty="0" smtClean="0">
                <a:sym typeface="Wingdings" panose="05000000000000000000" pitchFamily="2" charset="2"/>
              </a:rPr>
              <a:t>Brooke Baldwin with </a:t>
            </a:r>
            <a:r>
              <a:rPr lang="en-GB" sz="1100" b="1" dirty="0" smtClean="0">
                <a:sym typeface="Wingdings" panose="05000000000000000000" pitchFamily="2" charset="2"/>
              </a:rPr>
              <a:t>CNN’s Technology Analyst</a:t>
            </a:r>
            <a:r>
              <a:rPr lang="en-GB" sz="1100" dirty="0" smtClean="0">
                <a:sym typeface="Wingdings" panose="05000000000000000000" pitchFamily="2" charset="2"/>
              </a:rPr>
              <a:t>, Brett Larson, who proceeds to explain who 4chan could be</a:t>
            </a:r>
          </a:p>
        </p:txBody>
      </p:sp>
    </p:spTree>
    <p:extLst>
      <p:ext uri="{BB962C8B-B14F-4D97-AF65-F5344CB8AC3E}">
        <p14:creationId xmlns:p14="http://schemas.microsoft.com/office/powerpoint/2010/main" val="252873264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6632"/>
            <a:ext cx="8229600" cy="6009531"/>
          </a:xfrm>
        </p:spPr>
        <p:txBody>
          <a:bodyPr/>
          <a:lstStyle/>
          <a:p>
            <a:pPr marL="0" indent="0">
              <a:buNone/>
            </a:pPr>
            <a:r>
              <a:rPr lang="en-GB" dirty="0" smtClean="0"/>
              <a:t>This should not give the impression that VPNs are some kind of shady internet service for pirates. A typical VPN webpage looks like this:</a:t>
            </a:r>
            <a:endParaRPr lang="en-GB"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1628800"/>
            <a:ext cx="8280920" cy="50754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5214920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6632"/>
            <a:ext cx="8229600" cy="6009531"/>
          </a:xfrm>
        </p:spPr>
        <p:txBody>
          <a:bodyPr/>
          <a:lstStyle/>
          <a:p>
            <a:pPr marL="0" indent="0">
              <a:buNone/>
            </a:pPr>
            <a:r>
              <a:rPr lang="en-GB" dirty="0" smtClean="0"/>
              <a:t>These are services whose primary concern is to provide a way for users to protect their privacy and secure their internet connections.</a:t>
            </a:r>
            <a:endParaRPr lang="en-GB"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1628800"/>
            <a:ext cx="8280920" cy="50754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033440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Simple Summary</a:t>
            </a:r>
            <a:endParaRPr lang="en-GB" dirty="0"/>
          </a:p>
        </p:txBody>
      </p:sp>
      <p:sp>
        <p:nvSpPr>
          <p:cNvPr id="3" name="Content Placeholder 2"/>
          <p:cNvSpPr>
            <a:spLocks noGrp="1"/>
          </p:cNvSpPr>
          <p:nvPr>
            <p:ph idx="1"/>
          </p:nvPr>
        </p:nvSpPr>
        <p:spPr>
          <a:xfrm>
            <a:off x="457200" y="1340768"/>
            <a:ext cx="8229600" cy="5141168"/>
          </a:xfrm>
        </p:spPr>
        <p:txBody>
          <a:bodyPr>
            <a:normAutofit fontScale="92500" lnSpcReduction="10000"/>
          </a:bodyPr>
          <a:lstStyle/>
          <a:p>
            <a:pPr marL="0" indent="0">
              <a:buNone/>
            </a:pPr>
            <a:r>
              <a:rPr lang="en-GB" dirty="0" smtClean="0"/>
              <a:t>A few basic rules </a:t>
            </a:r>
          </a:p>
          <a:p>
            <a:r>
              <a:rPr lang="en-GB" dirty="0" smtClean="0"/>
              <a:t>Blocks are easily beaten. Often as little as Googling “bypass XYZ’s block”.</a:t>
            </a:r>
          </a:p>
          <a:p>
            <a:r>
              <a:rPr lang="en-GB" dirty="0" smtClean="0"/>
              <a:t>This means pirate sites can be easily and safely used for most files.</a:t>
            </a:r>
          </a:p>
          <a:p>
            <a:r>
              <a:rPr lang="en-GB" dirty="0" smtClean="0"/>
              <a:t>Larger files can be </a:t>
            </a:r>
            <a:r>
              <a:rPr lang="en-GB" dirty="0" err="1" smtClean="0"/>
              <a:t>torrented</a:t>
            </a:r>
            <a:r>
              <a:rPr lang="en-GB" dirty="0" smtClean="0"/>
              <a:t> faster and still safely via a reliable VPN.</a:t>
            </a:r>
          </a:p>
          <a:p>
            <a:r>
              <a:rPr lang="en-GB" dirty="0" smtClean="0"/>
              <a:t>Between Google searches and comprehensive instruction on YouTube, even the most novice user can pirate with impunity with only basic research.</a:t>
            </a:r>
            <a:endParaRPr lang="en-GB" dirty="0"/>
          </a:p>
        </p:txBody>
      </p:sp>
    </p:spTree>
    <p:extLst>
      <p:ext uri="{BB962C8B-B14F-4D97-AF65-F5344CB8AC3E}">
        <p14:creationId xmlns:p14="http://schemas.microsoft.com/office/powerpoint/2010/main" val="310243448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Links and Info</a:t>
            </a:r>
            <a:br>
              <a:rPr lang="en-GB" dirty="0" smtClean="0"/>
            </a:br>
            <a:r>
              <a:rPr lang="en-GB" sz="2000" dirty="0" smtClean="0">
                <a:solidFill>
                  <a:schemeClr val="tx1">
                    <a:lumMod val="65000"/>
                    <a:lumOff val="35000"/>
                  </a:schemeClr>
                </a:solidFill>
              </a:rPr>
              <a:t>For RESEARCH only</a:t>
            </a:r>
            <a:endParaRPr lang="en-GB" dirty="0">
              <a:solidFill>
                <a:schemeClr val="tx1">
                  <a:lumMod val="65000"/>
                  <a:lumOff val="35000"/>
                </a:schemeClr>
              </a:solidFill>
            </a:endParaRPr>
          </a:p>
        </p:txBody>
      </p:sp>
      <p:sp>
        <p:nvSpPr>
          <p:cNvPr id="3" name="Content Placeholder 2"/>
          <p:cNvSpPr>
            <a:spLocks noGrp="1"/>
          </p:cNvSpPr>
          <p:nvPr>
            <p:ph idx="1"/>
          </p:nvPr>
        </p:nvSpPr>
        <p:spPr/>
        <p:txBody>
          <a:bodyPr>
            <a:normAutofit/>
          </a:bodyPr>
          <a:lstStyle/>
          <a:p>
            <a:pPr marL="0" indent="0">
              <a:buNone/>
            </a:pPr>
            <a:r>
              <a:rPr lang="en-GB" b="1" dirty="0" smtClean="0"/>
              <a:t>Go </a:t>
            </a:r>
            <a:r>
              <a:rPr lang="en-GB" b="1" dirty="0"/>
              <a:t>Away Cameron</a:t>
            </a:r>
            <a:r>
              <a:rPr lang="en-GB" dirty="0"/>
              <a:t>: </a:t>
            </a:r>
            <a:r>
              <a:rPr lang="en-GB" sz="1800" dirty="0"/>
              <a:t>https://</a:t>
            </a:r>
            <a:r>
              <a:rPr lang="en-GB" sz="1800" dirty="0" smtClean="0"/>
              <a:t>chrome.google.com/webstore/detail/gom-vpn-bypass-blocked-si/ckiahbcmlmkpfiijecbpflfahoimklke?hl=en</a:t>
            </a:r>
          </a:p>
          <a:p>
            <a:pPr marL="0" indent="0">
              <a:buNone/>
            </a:pPr>
            <a:r>
              <a:rPr lang="en-GB" sz="1800" dirty="0"/>
              <a:t>http://</a:t>
            </a:r>
            <a:r>
              <a:rPr lang="en-GB" sz="1800" dirty="0" smtClean="0"/>
              <a:t>www.telegraph.co.uk/technology/internet-security/10534618/Go-Away-Cameron-browser-extension-bypasses-UK-porn-filters.html</a:t>
            </a:r>
          </a:p>
          <a:p>
            <a:pPr marL="0" indent="0">
              <a:buNone/>
            </a:pPr>
            <a:r>
              <a:rPr lang="en-GB" b="1" dirty="0" smtClean="0"/>
              <a:t>Catching Streaming Data</a:t>
            </a:r>
            <a:r>
              <a:rPr lang="en-GB" dirty="0"/>
              <a:t>: </a:t>
            </a:r>
            <a:r>
              <a:rPr lang="en-GB" sz="1800" dirty="0"/>
              <a:t>http://www.orbitdownloader.com</a:t>
            </a:r>
            <a:r>
              <a:rPr lang="en-GB" sz="1800" dirty="0" smtClean="0"/>
              <a:t>/</a:t>
            </a:r>
          </a:p>
          <a:p>
            <a:pPr marL="0" indent="0">
              <a:buNone/>
            </a:pPr>
            <a:r>
              <a:rPr lang="en-GB" sz="1800" b="1" dirty="0" smtClean="0"/>
              <a:t>Be careful to unselect bundled adware when installing. I’d recommend looking at the Firefox </a:t>
            </a:r>
            <a:r>
              <a:rPr lang="en-GB" sz="1800" b="1" dirty="0" err="1" smtClean="0"/>
              <a:t>addon</a:t>
            </a:r>
            <a:r>
              <a:rPr lang="en-GB" sz="1800" b="1" dirty="0" smtClean="0"/>
              <a:t> </a:t>
            </a:r>
            <a:r>
              <a:rPr lang="en-GB" sz="1800" b="1" dirty="0" err="1" smtClean="0"/>
              <a:t>DownloadHelper</a:t>
            </a:r>
            <a:r>
              <a:rPr lang="en-GB" sz="1800" b="1" dirty="0" smtClean="0"/>
              <a:t> as </a:t>
            </a:r>
            <a:r>
              <a:rPr lang="en-GB" sz="1800" b="1" dirty="0"/>
              <a:t>a safer option</a:t>
            </a:r>
            <a:r>
              <a:rPr lang="en-GB" sz="1800" dirty="0"/>
              <a:t>: https://addons.mozilla.org/en-US/firefox/addon/video-downloadhelper</a:t>
            </a:r>
            <a:r>
              <a:rPr lang="en-GB" sz="1800" dirty="0" smtClean="0"/>
              <a:t>/ </a:t>
            </a:r>
          </a:p>
          <a:p>
            <a:pPr marL="0" indent="0">
              <a:buNone/>
            </a:pPr>
            <a:r>
              <a:rPr lang="en-GB" b="1" dirty="0" smtClean="0"/>
              <a:t>MP3 </a:t>
            </a:r>
            <a:r>
              <a:rPr lang="en-GB" b="1" dirty="0"/>
              <a:t>to Image</a:t>
            </a:r>
            <a:r>
              <a:rPr lang="en-GB" dirty="0"/>
              <a:t>: </a:t>
            </a:r>
            <a:r>
              <a:rPr lang="en-GB" sz="1800" dirty="0"/>
              <a:t>http://blogs.loc.gov/digitalpreservation/2012/11/glitching-files-for-understanding-avoiding-screen-essentialism-in-three-easy-steps</a:t>
            </a:r>
            <a:r>
              <a:rPr lang="en-GB" sz="1800" dirty="0" smtClean="0"/>
              <a:t>/</a:t>
            </a:r>
          </a:p>
          <a:p>
            <a:pPr marL="0" indent="0">
              <a:buNone/>
            </a:pPr>
            <a:endParaRPr lang="en-GB" sz="1800" dirty="0" smtClean="0"/>
          </a:p>
          <a:p>
            <a:pPr marL="0" indent="0">
              <a:buNone/>
            </a:pPr>
            <a:endParaRPr lang="en-GB" sz="1800" dirty="0" smtClean="0"/>
          </a:p>
          <a:p>
            <a:pPr marL="0" indent="0">
              <a:buNone/>
            </a:pPr>
            <a:endParaRPr lang="en-GB" dirty="0"/>
          </a:p>
        </p:txBody>
      </p:sp>
    </p:spTree>
    <p:extLst>
      <p:ext uri="{BB962C8B-B14F-4D97-AF65-F5344CB8AC3E}">
        <p14:creationId xmlns:p14="http://schemas.microsoft.com/office/powerpoint/2010/main" val="401146599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Links and Info</a:t>
            </a:r>
            <a:br>
              <a:rPr lang="en-GB" dirty="0" smtClean="0"/>
            </a:br>
            <a:r>
              <a:rPr lang="en-GB" sz="2000" dirty="0" smtClean="0">
                <a:solidFill>
                  <a:schemeClr val="tx1">
                    <a:lumMod val="65000"/>
                    <a:lumOff val="35000"/>
                  </a:schemeClr>
                </a:solidFill>
              </a:rPr>
              <a:t>For RESEARCH only</a:t>
            </a:r>
            <a:endParaRPr lang="en-GB" dirty="0">
              <a:solidFill>
                <a:schemeClr val="tx1">
                  <a:lumMod val="65000"/>
                  <a:lumOff val="35000"/>
                </a:schemeClr>
              </a:solidFill>
            </a:endParaRPr>
          </a:p>
        </p:txBody>
      </p:sp>
      <p:sp>
        <p:nvSpPr>
          <p:cNvPr id="3" name="Content Placeholder 2"/>
          <p:cNvSpPr>
            <a:spLocks noGrp="1"/>
          </p:cNvSpPr>
          <p:nvPr>
            <p:ph idx="1"/>
          </p:nvPr>
        </p:nvSpPr>
        <p:spPr/>
        <p:txBody>
          <a:bodyPr>
            <a:normAutofit lnSpcReduction="10000"/>
          </a:bodyPr>
          <a:lstStyle/>
          <a:p>
            <a:pPr marL="0" indent="0">
              <a:buNone/>
            </a:pPr>
            <a:r>
              <a:rPr lang="en-GB" sz="1800" b="1" dirty="0"/>
              <a:t>Audacity audio recording</a:t>
            </a:r>
            <a:r>
              <a:rPr lang="en-GB" sz="1800" dirty="0"/>
              <a:t>: http://audacity.sourceforge.net</a:t>
            </a:r>
            <a:r>
              <a:rPr lang="en-GB" sz="1800" dirty="0" smtClean="0"/>
              <a:t>/</a:t>
            </a:r>
          </a:p>
          <a:p>
            <a:pPr marL="0" indent="0">
              <a:buNone/>
            </a:pPr>
            <a:r>
              <a:rPr lang="en-GB" sz="1800" b="1" dirty="0"/>
              <a:t>YouTube 4k Video/MP3</a:t>
            </a:r>
            <a:r>
              <a:rPr lang="en-GB" sz="1800" dirty="0"/>
              <a:t>: https://www.4kdownload.com</a:t>
            </a:r>
            <a:r>
              <a:rPr lang="en-GB" sz="1800" dirty="0" smtClean="0"/>
              <a:t>/</a:t>
            </a:r>
          </a:p>
          <a:p>
            <a:pPr marL="0" indent="0">
              <a:buNone/>
            </a:pPr>
            <a:r>
              <a:rPr lang="en-GB" sz="1800" b="1" dirty="0"/>
              <a:t>Illegal Math/Primes</a:t>
            </a:r>
            <a:r>
              <a:rPr lang="en-GB" sz="1800" dirty="0"/>
              <a:t>: </a:t>
            </a:r>
            <a:endParaRPr lang="en-GB" sz="1800" dirty="0" smtClean="0"/>
          </a:p>
          <a:p>
            <a:pPr marL="0" indent="0">
              <a:buNone/>
            </a:pPr>
            <a:r>
              <a:rPr lang="en-GB" sz="1800" dirty="0" smtClean="0"/>
              <a:t>http</a:t>
            </a:r>
            <a:r>
              <a:rPr lang="en-GB" sz="1800" dirty="0"/>
              <a:t>://</a:t>
            </a:r>
            <a:r>
              <a:rPr lang="en-GB" sz="1800" dirty="0" smtClean="0"/>
              <a:t>en.wikipedia.org/wiki/Illegal_number </a:t>
            </a:r>
          </a:p>
          <a:p>
            <a:pPr marL="0" indent="0">
              <a:buNone/>
            </a:pPr>
            <a:r>
              <a:rPr lang="en-GB" sz="1800" dirty="0"/>
              <a:t>http://</a:t>
            </a:r>
            <a:r>
              <a:rPr lang="en-GB" sz="1800" dirty="0" smtClean="0"/>
              <a:t>en.wikipedia.org/wiki/Illegal_prime </a:t>
            </a:r>
          </a:p>
          <a:p>
            <a:pPr marL="0" indent="0">
              <a:buNone/>
            </a:pPr>
            <a:r>
              <a:rPr lang="en-GB" sz="1800" dirty="0"/>
              <a:t>http://</a:t>
            </a:r>
            <a:r>
              <a:rPr lang="en-GB" sz="1800" dirty="0" smtClean="0"/>
              <a:t>www.amazon.co.uk/Math-You-Cant-Use-Copyright/dp/0815749422</a:t>
            </a:r>
          </a:p>
          <a:p>
            <a:pPr marL="0" indent="0">
              <a:buNone/>
            </a:pPr>
            <a:r>
              <a:rPr lang="en-GB" sz="1800" dirty="0"/>
              <a:t>http://</a:t>
            </a:r>
            <a:r>
              <a:rPr lang="en-GB" sz="1800" dirty="0" smtClean="0"/>
              <a:t>www.extremetech.com/computing/155805-illegal-numbers-can-you-break-the-law-with-math</a:t>
            </a:r>
          </a:p>
          <a:p>
            <a:pPr marL="0" indent="0">
              <a:buNone/>
            </a:pPr>
            <a:r>
              <a:rPr lang="en-GB" sz="1800" dirty="0"/>
              <a:t>http://</a:t>
            </a:r>
            <a:r>
              <a:rPr lang="en-GB" sz="1800" dirty="0" smtClean="0"/>
              <a:t>primes.utm.edu/curios/page.php?number_id=1214</a:t>
            </a:r>
          </a:p>
          <a:p>
            <a:pPr marL="0" indent="0">
              <a:buNone/>
            </a:pPr>
            <a:r>
              <a:rPr lang="en-GB" sz="1800" b="1" dirty="0"/>
              <a:t>VPNs</a:t>
            </a:r>
            <a:r>
              <a:rPr lang="en-GB" sz="1800" dirty="0"/>
              <a:t>: http://torrentfreak.com/vpn-services-that-take-your-anonymity-seriously-2013-edition</a:t>
            </a:r>
            <a:r>
              <a:rPr lang="en-GB" sz="1800" dirty="0" smtClean="0"/>
              <a:t>/</a:t>
            </a:r>
          </a:p>
          <a:p>
            <a:pPr marL="0" indent="0">
              <a:buNone/>
            </a:pPr>
            <a:r>
              <a:rPr lang="en-GB" sz="1800" b="1" dirty="0" err="1" smtClean="0"/>
              <a:t>Reddit</a:t>
            </a:r>
            <a:r>
              <a:rPr lang="en-GB" sz="1800" dirty="0" smtClean="0"/>
              <a:t>:</a:t>
            </a:r>
          </a:p>
          <a:p>
            <a:pPr marL="0" indent="0">
              <a:buNone/>
            </a:pPr>
            <a:r>
              <a:rPr lang="en-GB" sz="1800" dirty="0"/>
              <a:t>http://www.reddit.com/r/fullmoviesonyoutube</a:t>
            </a:r>
            <a:r>
              <a:rPr lang="en-GB" sz="1800" dirty="0" smtClean="0"/>
              <a:t>/</a:t>
            </a:r>
          </a:p>
          <a:p>
            <a:pPr marL="0" indent="0">
              <a:buNone/>
            </a:pPr>
            <a:r>
              <a:rPr lang="en-GB" sz="1800" dirty="0"/>
              <a:t>http://</a:t>
            </a:r>
            <a:r>
              <a:rPr lang="en-GB" sz="1800" dirty="0" smtClean="0"/>
              <a:t>www.reddit.com/r/FullTVshowsonYouTube</a:t>
            </a:r>
            <a:endParaRPr lang="en-GB" sz="1800" dirty="0"/>
          </a:p>
          <a:p>
            <a:pPr marL="0" indent="0">
              <a:buNone/>
            </a:pPr>
            <a:endParaRPr lang="en-GB" sz="1800" dirty="0" smtClean="0"/>
          </a:p>
          <a:p>
            <a:pPr marL="0" indent="0">
              <a:buNone/>
            </a:pPr>
            <a:endParaRPr lang="en-GB" sz="1800" dirty="0" smtClean="0"/>
          </a:p>
          <a:p>
            <a:pPr marL="0" indent="0">
              <a:buNone/>
            </a:pPr>
            <a:endParaRPr lang="en-GB" sz="1800" dirty="0" smtClean="0"/>
          </a:p>
          <a:p>
            <a:pPr marL="0" indent="0">
              <a:buNone/>
            </a:pPr>
            <a:endParaRPr lang="en-GB" dirty="0"/>
          </a:p>
        </p:txBody>
      </p:sp>
    </p:spTree>
    <p:extLst>
      <p:ext uri="{BB962C8B-B14F-4D97-AF65-F5344CB8AC3E}">
        <p14:creationId xmlns:p14="http://schemas.microsoft.com/office/powerpoint/2010/main" val="162944102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620688"/>
            <a:ext cx="8229600" cy="5505475"/>
          </a:xfrm>
        </p:spPr>
        <p:txBody>
          <a:bodyPr/>
          <a:lstStyle/>
          <a:p>
            <a:pPr marL="0" indent="0">
              <a:buNone/>
            </a:pPr>
            <a:r>
              <a:rPr lang="en-GB" dirty="0" smtClean="0"/>
              <a:t>In other words:</a:t>
            </a:r>
          </a:p>
          <a:p>
            <a:pPr marL="0" indent="0">
              <a:buNone/>
            </a:pPr>
            <a:endParaRPr lang="en-GB" dirty="0" smtClean="0"/>
          </a:p>
          <a:p>
            <a:pPr marL="0" indent="0">
              <a:buNone/>
            </a:pPr>
            <a:endParaRPr lang="en-GB" dirty="0"/>
          </a:p>
          <a:p>
            <a:pPr marL="0" indent="0" algn="ctr">
              <a:buNone/>
            </a:pPr>
            <a:r>
              <a:rPr lang="en-GB" dirty="0" smtClean="0"/>
              <a:t>“I don’t know how this works. It’s on computers. Computers are complicated.</a:t>
            </a:r>
          </a:p>
          <a:p>
            <a:pPr marL="0" indent="0" algn="ctr">
              <a:buNone/>
            </a:pPr>
            <a:endParaRPr lang="en-GB" dirty="0"/>
          </a:p>
          <a:p>
            <a:pPr marL="0" indent="0" algn="ctr">
              <a:buNone/>
            </a:pPr>
            <a:r>
              <a:rPr lang="en-GB" dirty="0" smtClean="0"/>
              <a:t>Ergo: it must be very complicated…”</a:t>
            </a:r>
            <a:endParaRPr lang="en-GB" dirty="0"/>
          </a:p>
        </p:txBody>
      </p:sp>
    </p:spTree>
    <p:extLst>
      <p:ext uri="{BB962C8B-B14F-4D97-AF65-F5344CB8AC3E}">
        <p14:creationId xmlns:p14="http://schemas.microsoft.com/office/powerpoint/2010/main" val="92554934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Pirating!!!</a:t>
            </a:r>
            <a:endParaRPr lang="en-GB" dirty="0"/>
          </a:p>
        </p:txBody>
      </p:sp>
      <p:sp>
        <p:nvSpPr>
          <p:cNvPr id="3" name="Content Placeholder 2"/>
          <p:cNvSpPr>
            <a:spLocks noGrp="1"/>
          </p:cNvSpPr>
          <p:nvPr>
            <p:ph idx="1"/>
          </p:nvPr>
        </p:nvSpPr>
        <p:spPr>
          <a:xfrm>
            <a:off x="457200" y="1600200"/>
            <a:ext cx="8229600" cy="4493096"/>
          </a:xfrm>
        </p:spPr>
        <p:txBody>
          <a:bodyPr>
            <a:normAutofit lnSpcReduction="10000"/>
          </a:bodyPr>
          <a:lstStyle/>
          <a:p>
            <a:pPr marL="0" indent="0">
              <a:buNone/>
            </a:pPr>
            <a:r>
              <a:rPr lang="en-GB" dirty="0" smtClean="0"/>
              <a:t>Piracy on The Web is a complex issue.</a:t>
            </a:r>
          </a:p>
          <a:p>
            <a:pPr marL="0" indent="0">
              <a:buNone/>
            </a:pPr>
            <a:r>
              <a:rPr lang="en-GB" sz="2400" dirty="0" smtClean="0">
                <a:solidFill>
                  <a:schemeClr val="bg1">
                    <a:lumMod val="65000"/>
                  </a:schemeClr>
                </a:solidFill>
              </a:rPr>
              <a:t>Legal, economic, political, commercial, personal, sociological, psychological, ideological………..</a:t>
            </a:r>
            <a:endParaRPr lang="en-GB" dirty="0"/>
          </a:p>
          <a:p>
            <a:pPr marL="0" indent="0">
              <a:buNone/>
            </a:pPr>
            <a:r>
              <a:rPr lang="en-GB" dirty="0" smtClean="0"/>
              <a:t>But the technical side is very poorly understood. Even by those studying it. </a:t>
            </a:r>
          </a:p>
          <a:p>
            <a:pPr marL="0" indent="0">
              <a:buNone/>
            </a:pPr>
            <a:endParaRPr lang="en-GB" dirty="0"/>
          </a:p>
          <a:p>
            <a:pPr marL="0" indent="0">
              <a:buNone/>
            </a:pPr>
            <a:r>
              <a:rPr lang="en-GB" dirty="0" smtClean="0"/>
              <a:t>This is odd because it’s mostly really easy. In this presentation I’m going to try to show how easy piracy really is.</a:t>
            </a:r>
            <a:endParaRPr lang="en-GB" dirty="0"/>
          </a:p>
        </p:txBody>
      </p:sp>
    </p:spTree>
    <p:extLst>
      <p:ext uri="{BB962C8B-B14F-4D97-AF65-F5344CB8AC3E}">
        <p14:creationId xmlns:p14="http://schemas.microsoft.com/office/powerpoint/2010/main" val="188232473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buNone/>
            </a:pPr>
            <a:r>
              <a:rPr lang="en-GB" dirty="0" smtClean="0"/>
              <a:t>By the end of this presentation you should:</a:t>
            </a:r>
            <a:endParaRPr lang="en-GB" dirty="0"/>
          </a:p>
          <a:p>
            <a:pPr marL="0" indent="0">
              <a:buNone/>
            </a:pPr>
            <a:endParaRPr lang="en-GB" dirty="0" smtClean="0"/>
          </a:p>
          <a:p>
            <a:r>
              <a:rPr lang="en-GB" dirty="0" smtClean="0"/>
              <a:t>Be familiar with several methods to pirate digital content.</a:t>
            </a:r>
          </a:p>
          <a:p>
            <a:r>
              <a:rPr lang="en-GB" dirty="0" smtClean="0"/>
              <a:t>Understand why it is so difficult (if not impossible) to protect digital content.</a:t>
            </a:r>
          </a:p>
        </p:txBody>
      </p:sp>
    </p:spTree>
    <p:extLst>
      <p:ext uri="{BB962C8B-B14F-4D97-AF65-F5344CB8AC3E}">
        <p14:creationId xmlns:p14="http://schemas.microsoft.com/office/powerpoint/2010/main" val="62764398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23528" y="659829"/>
            <a:ext cx="8568952" cy="5793507"/>
          </a:xfrm>
        </p:spPr>
        <p:txBody>
          <a:bodyPr/>
          <a:lstStyle/>
          <a:p>
            <a:pPr marL="0" indent="0">
              <a:buNone/>
            </a:pPr>
            <a:endParaRPr lang="en-GB" dirty="0" smtClean="0"/>
          </a:p>
          <a:p>
            <a:pPr marL="0" indent="0">
              <a:buNone/>
            </a:pPr>
            <a:r>
              <a:rPr lang="en-GB" dirty="0" smtClean="0"/>
              <a:t>To really illustrate how easy some of these methods are I want  to start with a demonstration.</a:t>
            </a:r>
          </a:p>
          <a:p>
            <a:pPr marL="0" indent="0">
              <a:buNone/>
            </a:pPr>
            <a:endParaRPr lang="en-GB" dirty="0"/>
          </a:p>
          <a:p>
            <a:pPr marL="0" indent="0">
              <a:buNone/>
            </a:pPr>
            <a:r>
              <a:rPr lang="en-GB" dirty="0" smtClean="0"/>
              <a:t>I’ve picked this method because it is relatively new, popular, used primarily by younger children/teenagers, incredibly simple, incredibly effective and looks almost entirely like completely legal Web use on a technical level.</a:t>
            </a:r>
            <a:endParaRPr lang="en-GB" dirty="0"/>
          </a:p>
        </p:txBody>
      </p:sp>
    </p:spTree>
    <p:extLst>
      <p:ext uri="{BB962C8B-B14F-4D97-AF65-F5344CB8AC3E}">
        <p14:creationId xmlns:p14="http://schemas.microsoft.com/office/powerpoint/2010/main" val="110817785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What does it mean to get “caught”?</a:t>
            </a:r>
            <a:endParaRPr lang="en-GB" dirty="0"/>
          </a:p>
        </p:txBody>
      </p:sp>
      <p:sp>
        <p:nvSpPr>
          <p:cNvPr id="3" name="Content Placeholder 2"/>
          <p:cNvSpPr>
            <a:spLocks noGrp="1"/>
          </p:cNvSpPr>
          <p:nvPr>
            <p:ph idx="1"/>
          </p:nvPr>
        </p:nvSpPr>
        <p:spPr>
          <a:xfrm>
            <a:off x="457200" y="1268760"/>
            <a:ext cx="8229600" cy="5328592"/>
          </a:xfrm>
        </p:spPr>
        <p:txBody>
          <a:bodyPr>
            <a:normAutofit lnSpcReduction="10000"/>
          </a:bodyPr>
          <a:lstStyle/>
          <a:p>
            <a:r>
              <a:rPr lang="en-GB" sz="2800" dirty="0" smtClean="0"/>
              <a:t>In most cases this now occurs in one of two similar ways:</a:t>
            </a:r>
          </a:p>
          <a:p>
            <a:pPr lvl="1"/>
            <a:r>
              <a:rPr lang="en-GB" dirty="0" smtClean="0"/>
              <a:t>A letter from a Legal Firm (“Copyright Trolls”).</a:t>
            </a:r>
          </a:p>
          <a:p>
            <a:pPr marL="914400" lvl="2" indent="0">
              <a:buNone/>
            </a:pPr>
            <a:r>
              <a:rPr lang="en-GB" dirty="0" smtClean="0"/>
              <a:t>A company writes to you and says that they know that you have downloaded something illegally. Often, they offer that you can pay a smaller fine directly to their legal firm or you go to court and dispute the accusation.</a:t>
            </a:r>
          </a:p>
          <a:p>
            <a:pPr lvl="1"/>
            <a:r>
              <a:rPr lang="en-GB" dirty="0" smtClean="0"/>
              <a:t>A letter from your Internet Provider.</a:t>
            </a:r>
          </a:p>
          <a:p>
            <a:pPr marL="914400" lvl="2" indent="0">
              <a:buNone/>
            </a:pPr>
            <a:r>
              <a:rPr lang="en-GB" dirty="0" smtClean="0"/>
              <a:t>Your Internet Provider (BT, Sky, Virgin Media </a:t>
            </a:r>
            <a:r>
              <a:rPr lang="en-GB" dirty="0" err="1" smtClean="0"/>
              <a:t>etc</a:t>
            </a:r>
            <a:r>
              <a:rPr lang="en-GB" dirty="0" smtClean="0"/>
              <a:t>) write you a letter asking that you stop downloading illegally.</a:t>
            </a:r>
          </a:p>
          <a:p>
            <a:pPr marL="914400" lvl="2" indent="0">
              <a:buNone/>
            </a:pPr>
            <a:endParaRPr lang="en-GB" dirty="0"/>
          </a:p>
          <a:p>
            <a:pPr marL="914400" lvl="2" indent="0">
              <a:buNone/>
            </a:pPr>
            <a:r>
              <a:rPr lang="en-GB" dirty="0" smtClean="0"/>
              <a:t>Most providers are not proactive regarding piracy. Instead…</a:t>
            </a:r>
          </a:p>
          <a:p>
            <a:pPr marL="457200" lvl="1" indent="0">
              <a:buNone/>
            </a:pPr>
            <a:endParaRPr lang="en-GB" dirty="0" smtClean="0"/>
          </a:p>
        </p:txBody>
      </p:sp>
    </p:spTree>
    <p:extLst>
      <p:ext uri="{BB962C8B-B14F-4D97-AF65-F5344CB8AC3E}">
        <p14:creationId xmlns:p14="http://schemas.microsoft.com/office/powerpoint/2010/main" val="137167855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1504</TotalTime>
  <Words>2280</Words>
  <Application>Microsoft Office PowerPoint</Application>
  <PresentationFormat>On-screen Show (4:3)</PresentationFormat>
  <Paragraphs>246</Paragraphs>
  <Slides>44</Slides>
  <Notes>3</Notes>
  <HiddenSlides>0</HiddenSlides>
  <MMClips>0</MMClips>
  <ScaleCrop>false</ScaleCrop>
  <HeadingPairs>
    <vt:vector size="4" baseType="variant">
      <vt:variant>
        <vt:lpstr>Theme</vt:lpstr>
      </vt:variant>
      <vt:variant>
        <vt:i4>1</vt:i4>
      </vt:variant>
      <vt:variant>
        <vt:lpstr>Slide Titles</vt:lpstr>
      </vt:variant>
      <vt:variant>
        <vt:i4>44</vt:i4>
      </vt:variant>
    </vt:vector>
  </HeadingPairs>
  <TitlesOfParts>
    <vt:vector size="45" baseType="lpstr">
      <vt:lpstr>Office Theme</vt:lpstr>
      <vt:lpstr>The Methods of Modern Digital Pirates  OR How to Pirate in 2016 (and not get caught) </vt:lpstr>
      <vt:lpstr>Pirating???</vt:lpstr>
      <vt:lpstr>Pirating???</vt:lpstr>
      <vt:lpstr>PowerPoint Presentation</vt:lpstr>
      <vt:lpstr>PowerPoint Presentation</vt:lpstr>
      <vt:lpstr>Pirating!!!</vt:lpstr>
      <vt:lpstr>PowerPoint Presentation</vt:lpstr>
      <vt:lpstr>PowerPoint Presentation</vt:lpstr>
      <vt:lpstr>What does it mean to get “caught”?</vt:lpstr>
      <vt:lpstr>PowerPoint Presentation</vt:lpstr>
      <vt:lpstr>What does it mean to get “caught”?</vt:lpstr>
      <vt:lpstr>What does it mean to get “caught”?</vt:lpstr>
      <vt:lpstr>PowerPoint Presentation</vt:lpstr>
      <vt:lpstr>Why “blocking” doesn’t work </vt:lpstr>
      <vt:lpstr>Why “blocking” doesn’t work </vt:lpstr>
      <vt:lpstr>David Cameron’s porn filter</vt:lpstr>
      <vt:lpstr>PowerPoint Presentation</vt:lpstr>
      <vt:lpstr>File Lockers</vt:lpstr>
      <vt:lpstr>PowerPoint Presentation</vt:lpstr>
      <vt:lpstr>Catching “Streaming” Data</vt:lpstr>
      <vt:lpstr>PowerPoint Presentation</vt:lpstr>
      <vt:lpstr>PowerPoint Presentation</vt:lpstr>
      <vt:lpstr>PowerPoint Presentation</vt:lpstr>
      <vt:lpstr>PowerPoint Presentation</vt:lpstr>
      <vt:lpstr>Windowlicker – Aphex Twin</vt:lpstr>
      <vt:lpstr>Windowlicker – Aphex Twin</vt:lpstr>
      <vt:lpstr>PowerPoint Presentation</vt:lpstr>
      <vt:lpstr>PowerPoint Presentation</vt:lpstr>
      <vt:lpstr>PowerPoint Presentation</vt:lpstr>
      <vt:lpstr>PowerPoint Presentation</vt:lpstr>
      <vt:lpstr>A brief divergence for a moment</vt:lpstr>
      <vt:lpstr>PowerPoint Presentation</vt:lpstr>
      <vt:lpstr>PowerPoint Presentation</vt:lpstr>
      <vt:lpstr>Illegal Math</vt:lpstr>
      <vt:lpstr>PowerPoint Presentation</vt:lpstr>
      <vt:lpstr>BitTorrent</vt:lpstr>
      <vt:lpstr>Torrents</vt:lpstr>
      <vt:lpstr>VPNs</vt:lpstr>
      <vt:lpstr>PowerPoint Presentation</vt:lpstr>
      <vt:lpstr>PowerPoint Presentation</vt:lpstr>
      <vt:lpstr>PowerPoint Presentation</vt:lpstr>
      <vt:lpstr>Simple Summary</vt:lpstr>
      <vt:lpstr>Links and Info For RESEARCH only</vt:lpstr>
      <vt:lpstr>Links and Info For RESEARCH only</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to Pirate in 2014</dc:title>
  <dc:creator>User</dc:creator>
  <cp:lastModifiedBy>ErisEsoteric</cp:lastModifiedBy>
  <cp:revision>109</cp:revision>
  <dcterms:created xsi:type="dcterms:W3CDTF">2014-06-16T09:37:43Z</dcterms:created>
  <dcterms:modified xsi:type="dcterms:W3CDTF">2016-02-16T12:00:48Z</dcterms:modified>
</cp:coreProperties>
</file>